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svg" ContentType="image/svg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1"/>
  </p:notesMasterIdLst>
  <p:sldIdLst>
    <p:sldId id="257" r:id="rId5"/>
    <p:sldId id="298" r:id="rId6"/>
    <p:sldId id="258" r:id="rId7"/>
    <p:sldId id="280" r:id="rId8"/>
    <p:sldId id="281" r:id="rId9"/>
    <p:sldId id="283" r:id="rId10"/>
    <p:sldId id="284" r:id="rId11"/>
    <p:sldId id="285" r:id="rId12"/>
    <p:sldId id="295" r:id="rId13"/>
    <p:sldId id="296" r:id="rId14"/>
    <p:sldId id="297" r:id="rId15"/>
    <p:sldId id="287" r:id="rId16"/>
    <p:sldId id="288" r:id="rId17"/>
    <p:sldId id="302" r:id="rId18"/>
    <p:sldId id="290" r:id="rId19"/>
    <p:sldId id="259" r:id="rId20"/>
    <p:sldId id="289" r:id="rId21"/>
    <p:sldId id="303" r:id="rId22"/>
    <p:sldId id="282" r:id="rId23"/>
    <p:sldId id="286" r:id="rId24"/>
    <p:sldId id="292" r:id="rId25"/>
    <p:sldId id="291" r:id="rId26"/>
    <p:sldId id="293" r:id="rId27"/>
    <p:sldId id="294" r:id="rId28"/>
    <p:sldId id="300" r:id="rId29"/>
    <p:sldId id="276" r:id="rId30"/>
  </p:sldIdLst>
  <p:sldSz cx="9144000" cy="5143500" type="screen16x9"/>
  <p:notesSz cx="7315200" cy="9601200"/>
  <p:embeddedFontLs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Myriad Web Pro" charset="0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8" clrIdx="0">
    <p:extLst>
      <p:ext uri="{19B8F6BF-5375-455C-9EA6-DF929625EA0E}">
        <p15:presenceInfo xmlns=""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=""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2" clrIdx="2">
    <p:extLst>
      <p:ext uri="{19B8F6BF-5375-455C-9EA6-DF929625EA0E}">
        <p15:presenceInfo xmlns="" xmlns:p15="http://schemas.microsoft.com/office/powerpoint/2012/main" userId="S::hen7@cdc.gov::07d4b77c-f967-49e3-803b-f0a25687ae27" providerId="AD"/>
      </p:ext>
    </p:extLst>
  </p:cmAuthor>
  <p:cmAuthor id="4" name="Johnson, Valerie (CDC/DDID/NCEZID/OD)" initials="JV(" lastIdx="9" clrIdx="3">
    <p:extLst>
      <p:ext uri="{19B8F6BF-5375-455C-9EA6-DF929625EA0E}">
        <p15:presenceInfo xmlns="" xmlns:p15="http://schemas.microsoft.com/office/powerpoint/2012/main" userId="S::vxj1@cdc.gov::dca7b519-9f5c-4daf-83ff-177d475a60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460" autoAdjust="0"/>
    <p:restoredTop sz="73375" autoAdjust="0"/>
  </p:normalViewPr>
  <p:slideViewPr>
    <p:cSldViewPr snapToGrid="0">
      <p:cViewPr varScale="1">
        <p:scale>
          <a:sx n="85" d="100"/>
          <a:sy n="85" d="100"/>
        </p:scale>
        <p:origin x="-1234" y="-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029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777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7235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57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2084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6650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5738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4733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2894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сайта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 сайта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887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Целью этой презентации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является объяснение процесса активации Оперативного штаба во время реагирования на угрозу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COVID-19.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Обсудить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процесс активации Оперативного штаба во время реагирования на угрозу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COVID-19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smtClean="0"/>
              <a:t>--</a:t>
            </a:r>
            <a:r>
              <a:rPr lang="ru-RU" dirty="0" smtClean="0"/>
              <a:t>Описать функции команды для предварительной оценки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smtClean="0"/>
              <a:t>--</a:t>
            </a:r>
            <a:r>
              <a:rPr lang="ru-RU" dirty="0" smtClean="0"/>
              <a:t>Объяснить режимы активации Оперативного штаба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smtClean="0"/>
              <a:t>--</a:t>
            </a:r>
            <a:r>
              <a:rPr lang="ru-RU" dirty="0" smtClean="0"/>
              <a:t>Сформулировать уровни активации Оперативного</a:t>
            </a:r>
            <a:r>
              <a:rPr lang="ru-RU" baseline="0" dirty="0" smtClean="0"/>
              <a:t> штаба</a:t>
            </a: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 сайта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 сайта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3917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 сайта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материалам сайта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2756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5036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83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778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150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0905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047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618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buFontTx/>
              <a:buChar char="-"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360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6C5544EE-0D49-7240-86B7-25B9BB371E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DE7A0BDD-49DE-2B4F-A26B-A161BD6ADA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97C44E0B-2E84-BD4C-9D5D-24D67330509B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=""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21" name="Picture 20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11B32B67-15F6-6A4D-8AB1-305603F6D6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4E67AE58-792F-DD47-BD3F-8076096C176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2D930EA6-3124-CA4E-ACF8-C78F79F1BE39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id="{637C36F2-FEAF-4040-8B07-2983098B75A6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0C44137B-B550-6240-97C0-DCDEE447A9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=""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CD2FA5DA-CB34-DC48-BD1F-5D960C038685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AD7C8939-F53B-104C-BD04-73118FF33F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=""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CFABE445-A10A-D246-BB92-B7D723B64915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C0CC9E11-354D-764B-8589-0458EBFD8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FF80F5A-030E-FC4D-B638-BAF59051EE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9FA783DA-D805-A347-81AA-59015475D15B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B86B31C1-8A64-034A-8617-A876148D6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7C6544A-CE9B-0041-8EF5-27D6153BE0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20" name="Picture 19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2294A6AE-485A-604F-AA26-088B6D60DF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856B84D0-B6B6-B74B-B8CF-7BA1C341268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8C041B73-6B55-AE4D-BD5A-2C3C5CE2BFAC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Активация Оперативного штаба: </a:t>
            </a:r>
            <a:br>
              <a:rPr lang="ru-RU"/>
            </a:br>
            <a:r>
              <a:rPr lang="ru-RU"/>
              <a:t>правила в связи COVID-19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Критерии активации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0" y="974980"/>
            <a:ext cx="91440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400" dirty="0"/>
              <a:t>В каждой стране должны быть установлены заранее определенные критерии для рассмотрения вопроса о необходимости активации Оперативного штаба и его уровня. 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Эти критерии должны соответствовать Международным медико-санитарным правилам 2005 года (ММСП).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Следующие критерии являются примерами того, что может послужить основанием для активации Оперативного штаба: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Интерес и приоритеты на национальном уровне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Количество зарегистрированных случаев и/или смертей (на основе предыдущих пороговых значений; для высокоприоритетных заболеваний, таких как COVID-19, пороговым значением может быть один случай)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Международное воздействие/географическое распространение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Угроза общественному здравоохранению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Превышает управленческие/кадровые возможности координирующего департамента/министерства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24984018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Процесс принятия решения командой для предварительной оценки</a:t>
            </a:r>
          </a:p>
        </p:txBody>
      </p:sp>
      <p:pic>
        <p:nvPicPr>
          <p:cNvPr id="5" name="Picture 4" descr="MCj04112540000[1]">
            <a:extLst>
              <a:ext uri="{FF2B5EF4-FFF2-40B4-BE49-F238E27FC236}">
                <a16:creationId xmlns="" xmlns:a16="http://schemas.microsoft.com/office/drawing/2014/main" id="{6F6F24D8-ACF4-154D-B268-9C304396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49" y="1077171"/>
            <a:ext cx="4086498" cy="3683152"/>
          </a:xfrm>
          <a:prstGeom prst="rect">
            <a:avLst/>
          </a:prstGeom>
          <a:noFill/>
          <a:ln w="9525">
            <a:solidFill>
              <a:srgbClr val="55BF8B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8A38EAB-03DF-3F46-A9BE-1263969241C4}"/>
              </a:ext>
            </a:extLst>
          </p:cNvPr>
          <p:cNvSpPr txBox="1"/>
          <p:nvPr/>
        </p:nvSpPr>
        <p:spPr>
          <a:xfrm>
            <a:off x="4525552" y="2571750"/>
            <a:ext cx="199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chemeClr val="bg2"/>
                </a:solidFill>
                <a:latin typeface="Calibri" panose="020F0502020204030204" pitchFamily="34" charset="0"/>
              </a:rPr>
              <a:t>Решение принимается по итогам оценки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CFEF648-EEC0-B24C-A9C5-53B2FB2F4FDD}"/>
              </a:ext>
            </a:extLst>
          </p:cNvPr>
          <p:cNvSpPr txBox="1"/>
          <p:nvPr/>
        </p:nvSpPr>
        <p:spPr>
          <a:xfrm>
            <a:off x="1338217" y="1513058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Создавать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E5CB281-7DA2-D149-A3F5-53420BD15800}"/>
              </a:ext>
            </a:extLst>
          </p:cNvPr>
          <p:cNvSpPr txBox="1"/>
          <p:nvPr/>
        </p:nvSpPr>
        <p:spPr>
          <a:xfrm>
            <a:off x="7379787" y="1504349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Не создавать</a:t>
            </a:r>
          </a:p>
        </p:txBody>
      </p:sp>
      <p:sp>
        <p:nvSpPr>
          <p:cNvPr id="3" name="Rectangle 2"/>
          <p:cNvSpPr/>
          <p:nvPr/>
        </p:nvSpPr>
        <p:spPr>
          <a:xfrm>
            <a:off x="130630" y="2195941"/>
            <a:ext cx="33092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6A71"/>
              </a:buClr>
            </a:pPr>
            <a:r>
              <a:rPr lang="ru-RU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Команда для предварительной оценки в ходе обсуждения проанализирует, соответствуют ли доступные данные об угрозе ранее разработанным в стране критериям активации Оперативного штаба, а также уровень реагирования.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4223181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работы Оперативного штаба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=""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работы Оперативного штаба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=""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=""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уведомления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=""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наблюдения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=""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65788" y="221010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        Режим реагирования</a:t>
            </a:r>
          </a:p>
        </p:txBody>
      </p:sp>
      <p:sp>
        <p:nvSpPr>
          <p:cNvPr id="21" name="Pentagon 20">
            <a:extLst>
              <a:ext uri="{FF2B5EF4-FFF2-40B4-BE49-F238E27FC236}">
                <a16:creationId xmlns=""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34058" y="221010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FF"/>
                </a:solidFill>
              </a:rPr>
              <a:t>Режим </a:t>
            </a:r>
            <a:r>
              <a:rPr lang="ru-RU" b="1" dirty="0" smtClean="0">
                <a:solidFill>
                  <a:srgbClr val="FFFFFF"/>
                </a:solidFill>
              </a:rPr>
              <a:t/>
            </a:r>
            <a:br>
              <a:rPr lang="ru-RU" b="1" dirty="0" smtClean="0">
                <a:solidFill>
                  <a:srgbClr val="FFFFFF"/>
                </a:solidFill>
              </a:rPr>
            </a:br>
            <a:r>
              <a:rPr lang="ru-RU" b="1" dirty="0" smtClean="0">
                <a:solidFill>
                  <a:srgbClr val="FFFFFF"/>
                </a:solidFill>
              </a:rPr>
              <a:t>уведомления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22" name="Pentagon 21">
            <a:extLst>
              <a:ext uri="{FF2B5EF4-FFF2-40B4-BE49-F238E27FC236}">
                <a16:creationId xmlns=""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57200" y="221010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наблюдения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После определения необходимости активации Оперативного штаба на основании проведенной оценки (т.е. решения команды) устанавливается режим его работы. </a:t>
            </a:r>
          </a:p>
        </p:txBody>
      </p:sp>
    </p:spTree>
    <p:extLst>
      <p:ext uri="{BB962C8B-B14F-4D97-AF65-F5344CB8AC3E}">
        <p14:creationId xmlns=""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Режимы работы Оперативного штаба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="" xmlns:a16="http://schemas.microsoft.com/office/drawing/2014/main" id="{C79FE620-7F02-B245-98D5-29C8D753C1F9}"/>
              </a:ext>
            </a:extLst>
          </p:cNvPr>
          <p:cNvGraphicFramePr/>
          <p:nvPr/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=""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уведомления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=""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>
                <a:solidFill>
                  <a:schemeClr val="bg2"/>
                </a:solidFill>
              </a:rPr>
              <a:t>Режим наблюдения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2444350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Оперативный штаб создается на основании потребностей, сложившихся в соответствии с угрозой общественному здравоохранению.</a:t>
            </a:r>
          </a:p>
          <a:p>
            <a:pPr>
              <a:buClr>
                <a:srgbClr val="006A71"/>
              </a:buClr>
            </a:pPr>
            <a:r>
              <a:rPr lang="ru-RU" dirty="0"/>
              <a:t>Режимы и уровни работы Оперативного штаба могут варьироваться в процессе развития чрезвычайной ситуации.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Оперативный штаб может начать работу (в режиме наблюдения) до перехода в режим реагирования, когда требуется развертывание системы управления инцидентами.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Не во всех чрезвычайных ситуациях потребуется использование всех трех режимов работы.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217189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наблюдения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25506" y="1158875"/>
            <a:ext cx="562087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Режим наблюдения обычно связан с деятельностью, предшествующей инциденту. </a:t>
            </a:r>
          </a:p>
          <a:p>
            <a:pPr lvl="1"/>
            <a:r>
              <a:rPr lang="ru-RU" sz="1800" dirty="0"/>
              <a:t>Сотрудники Оперативного штаба отслеживают условия возникновения событий или инцидентов в сфере общественного здравоохранения, которые могут потребовать реагирования (например высокая заболеваемость COVID-19 или неожиданные случаи).</a:t>
            </a:r>
          </a:p>
          <a:p>
            <a:pPr lvl="1"/>
            <a:r>
              <a:rPr lang="ru-RU" sz="1800" dirty="0"/>
              <a:t>Основной персонал выполняет рутинные операции.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=""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5922988" y="2078893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наблюдения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14922467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уведомления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012571"/>
            <a:ext cx="489065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Режим уведомления может иметь место до, во время или после инцидента.</a:t>
            </a:r>
          </a:p>
          <a:p>
            <a:pPr lvl="1"/>
            <a:r>
              <a:rPr lang="ru-RU" sz="1800" dirty="0"/>
              <a:t>Обычно активируется, когда действия по обеспечению готовности требуют мобилизации сил в преддверии события. </a:t>
            </a:r>
          </a:p>
          <a:p>
            <a:pPr lvl="1"/>
            <a:r>
              <a:rPr lang="ru-RU" sz="1800" dirty="0"/>
              <a:t>Результатами являются повышенная готовность, более активное взаимодействие с внешними агентствами, планирование в связи с событием и/или мобилизация активов. 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="" xmlns:a16="http://schemas.microsoft.com/office/drawing/2014/main" id="{82BA45EE-EF65-4C43-BFA8-29FA7BE4A092}"/>
              </a:ext>
            </a:extLst>
          </p:cNvPr>
          <p:cNvSpPr/>
          <p:nvPr/>
        </p:nvSpPr>
        <p:spPr>
          <a:xfrm>
            <a:off x="5465788" y="210506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уведомления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96204558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87928" y="994283"/>
            <a:ext cx="4978399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Режим реагирования связан с действиями при наступлении инцидента.</a:t>
            </a:r>
          </a:p>
          <a:p>
            <a:pPr lvl="1"/>
            <a:r>
              <a:rPr lang="ru-RU" sz="1800" dirty="0"/>
              <a:t>Обычно вводится по рекомендации команды для предварительной оценки и/или по указанию руководителя департамента/министра или вышестоящего руководства. </a:t>
            </a:r>
          </a:p>
          <a:p>
            <a:pPr lvl="1"/>
            <a:r>
              <a:rPr lang="ru-RU" sz="1800" dirty="0"/>
              <a:t>Имеет место после активации системы управления инцидентами.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=""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реагирования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Режим реагирования и системы управления инцидентами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sz="1600" dirty="0"/>
              <a:t>Система управления инцидентами относится к временной организационной структуре, которая используется для поддержки реагирования, независимо от причины, размера, местоположения или сложности.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400" dirty="0"/>
          </a:p>
          <a:p>
            <a:r>
              <a:rPr lang="ru-RU" sz="1800" dirty="0"/>
              <a:t>Более подробную информацию о системе управления инцидентами см. в модуле "Как мы организуем реагирование".</a:t>
            </a:r>
          </a:p>
          <a:p>
            <a:endParaRPr lang="en-US" dirty="0"/>
          </a:p>
        </p:txBody>
      </p:sp>
      <p:sp>
        <p:nvSpPr>
          <p:cNvPr id="4" name="Pentagon 3">
            <a:extLst>
              <a:ext uri="{FF2B5EF4-FFF2-40B4-BE49-F238E27FC236}">
                <a16:creationId xmlns=""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806446" y="2116919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Режим реагирования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825081"/>
            <a:ext cx="560166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Стандартизирует подход к реагированию между всеми уровнями правительства, частным сектором и неправительственными организациями.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Опирается на привлечение подготовленного персонала для эффективной координации </a:t>
            </a:r>
            <a:r>
              <a:rPr lang="ru-RU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реагирования.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74524227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=""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Объяснить процесс активации Оперативного штаба в контексте реагирования на COVID-19</a:t>
            </a:r>
          </a:p>
          <a:p>
            <a:pPr>
              <a:buClr>
                <a:srgbClr val="006A71"/>
              </a:buClr>
            </a:pPr>
            <a:r>
              <a:rPr lang="ru-RU"/>
              <a:t>Описать функцию команды по выполнению предварительной оценки</a:t>
            </a:r>
          </a:p>
          <a:p>
            <a:pPr>
              <a:buClr>
                <a:srgbClr val="006A71"/>
              </a:buClr>
            </a:pPr>
            <a:r>
              <a:rPr lang="ru-RU"/>
              <a:t>Объяснить режимы активации Оперативного штаба</a:t>
            </a:r>
          </a:p>
          <a:p>
            <a:pPr>
              <a:buClr>
                <a:srgbClr val="006A71"/>
              </a:buClr>
            </a:pPr>
            <a:r>
              <a:rPr lang="ru-RU"/>
              <a:t>Определить уровни активации Оперативного штаба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В режиме реагирования уровень прилагаемых усилий будет меняться с течением времени, что приведет либо к роспуску Оперативного штаба, либо к изменению уровней работы.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Уровень работы часто возрастает по мере увеличения размера, масштаба и сложности инцидента.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Переход от одного уровня работы Оперативного штаба к другому основан на объеме усилий (увеличение или уменьшение), необходимых для управления реагированием. 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Это не обязательно связано с числом сотрудников, задействованных в реагировании.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400" dirty="0"/>
          </a:p>
          <a:p>
            <a:pPr>
              <a:buClr>
                <a:srgbClr val="006A71"/>
              </a:buClr>
            </a:pPr>
            <a:r>
              <a:rPr lang="ru-RU" sz="1600" dirty="0"/>
              <a:t>Дополнительная информация о деятельности, осуществляемой Оперативным штабом в поддержку реагирования на COVID-19, представлена в разделе "Как осуществляется управление Оперативным штабом". </a:t>
            </a:r>
          </a:p>
        </p:txBody>
      </p:sp>
    </p:spTree>
    <p:extLst>
      <p:ext uri="{BB962C8B-B14F-4D97-AF65-F5344CB8AC3E}">
        <p14:creationId xmlns=""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67043E5-FF8F-AA4F-AE50-28635B46AF13}"/>
              </a:ext>
            </a:extLst>
          </p:cNvPr>
          <p:cNvSpPr/>
          <p:nvPr/>
        </p:nvSpPr>
        <p:spPr>
          <a:xfrm>
            <a:off x="6528837" y="1822478"/>
            <a:ext cx="1121434" cy="2298057"/>
          </a:xfrm>
          <a:prstGeom prst="rect">
            <a:avLst/>
          </a:prstGeom>
          <a:solidFill>
            <a:srgbClr val="B0151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FFFFFF"/>
                </a:solidFill>
              </a:rPr>
              <a:t>Реагиро-вание</a:t>
            </a:r>
            <a:endParaRPr lang="ru-RU" sz="1600" b="1" dirty="0">
              <a:solidFill>
                <a:srgbClr val="FFFFFF"/>
              </a:solidFill>
            </a:endParaRPr>
          </a:p>
        </p:txBody>
      </p:sp>
      <p:sp>
        <p:nvSpPr>
          <p:cNvPr id="17" name="Right Arrow 16">
            <a:extLst>
              <a:ext uri="{FF2B5EF4-FFF2-40B4-BE49-F238E27FC236}">
                <a16:creationId xmlns="" xmlns:a16="http://schemas.microsoft.com/office/drawing/2014/main" id="{9EA42483-303F-E54F-AA25-3E691CCC1500}"/>
              </a:ext>
            </a:extLst>
          </p:cNvPr>
          <p:cNvSpPr/>
          <p:nvPr/>
        </p:nvSpPr>
        <p:spPr>
          <a:xfrm rot="20688899">
            <a:off x="3145552" y="1733003"/>
            <a:ext cx="4674966" cy="62146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FFFF"/>
                </a:solidFill>
              </a:rPr>
              <a:t>Осведомленность/реагирование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</a:t>
            </a:r>
          </a:p>
        </p:txBody>
      </p:sp>
      <p:sp>
        <p:nvSpPr>
          <p:cNvPr id="10" name="Line 9">
            <a:extLst>
              <a:ext uri="{FF2B5EF4-FFF2-40B4-BE49-F238E27FC236}">
                <a16:creationId xmlns="" xmlns:a16="http://schemas.microsoft.com/office/drawing/2014/main" id="{CCECD7D5-6452-DF49-8755-13BAAF618653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1" y="1861448"/>
            <a:ext cx="18405" cy="4711743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9CE0481-719A-6647-99EC-6FE11606A3D5}"/>
              </a:ext>
            </a:extLst>
          </p:cNvPr>
          <p:cNvSpPr txBox="1"/>
          <p:nvPr/>
        </p:nvSpPr>
        <p:spPr>
          <a:xfrm>
            <a:off x="1213777" y="1485900"/>
            <a:ext cx="2004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Уровень 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Уровень 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Уровень III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Нормальный режим работы</a:t>
            </a:r>
          </a:p>
        </p:txBody>
      </p:sp>
      <p:sp>
        <p:nvSpPr>
          <p:cNvPr id="13" name="Line 9">
            <a:extLst>
              <a:ext uri="{FF2B5EF4-FFF2-40B4-BE49-F238E27FC236}">
                <a16:creationId xmlns="" xmlns:a16="http://schemas.microsoft.com/office/drawing/2014/main" id="{CAFAF53E-CC36-AB4A-B9AE-8361A265C9E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0" y="-1208544"/>
            <a:ext cx="18406" cy="4517105"/>
          </a:xfrm>
          <a:prstGeom prst="line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Line 9">
            <a:extLst>
              <a:ext uri="{FF2B5EF4-FFF2-40B4-BE49-F238E27FC236}">
                <a16:creationId xmlns="" xmlns:a16="http://schemas.microsoft.com/office/drawing/2014/main" id="{D8988B5A-5F5C-F548-BC06-E28FC12112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18481" y="813684"/>
            <a:ext cx="0" cy="3412839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B38F19E-9DB5-604F-90C4-6B276479BE76}"/>
              </a:ext>
            </a:extLst>
          </p:cNvPr>
          <p:cNvSpPr txBox="1"/>
          <p:nvPr/>
        </p:nvSpPr>
        <p:spPr>
          <a:xfrm>
            <a:off x="3218480" y="1050008"/>
            <a:ext cx="4711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6A71"/>
                </a:solidFill>
                <a:latin typeface="Calibri" panose="020F0502020204030204" pitchFamily="34" charset="0"/>
              </a:rPr>
              <a:t>Сост. Готовности Частичное </a:t>
            </a:r>
            <a:r>
              <a:rPr lang="ru-RU" sz="1200" b="1" dirty="0">
                <a:solidFill>
                  <a:srgbClr val="006A71"/>
                </a:solidFill>
                <a:latin typeface="Calibri" panose="020F0502020204030204" pitchFamily="34" charset="0"/>
              </a:rPr>
              <a:t>развертывание Полное развертывание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330EC9E-D635-F44C-B772-E67CAF60D999}"/>
              </a:ext>
            </a:extLst>
          </p:cNvPr>
          <p:cNvSpPr/>
          <p:nvPr/>
        </p:nvSpPr>
        <p:spPr>
          <a:xfrm>
            <a:off x="3315800" y="3219307"/>
            <a:ext cx="1121433" cy="930079"/>
          </a:xfrm>
          <a:prstGeom prst="rect">
            <a:avLst/>
          </a:prstGeom>
          <a:solidFill>
            <a:srgbClr val="55BF8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FFFFFF"/>
                </a:solidFill>
              </a:rPr>
              <a:t>Наблю-дение</a:t>
            </a:r>
            <a:endParaRPr lang="ru-RU" sz="1600" b="1" dirty="0">
              <a:solidFill>
                <a:srgbClr val="FFFFFF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205EAB18-F187-314C-8AB6-266C8F0BB94D}"/>
              </a:ext>
            </a:extLst>
          </p:cNvPr>
          <p:cNvSpPr/>
          <p:nvPr/>
        </p:nvSpPr>
        <p:spPr>
          <a:xfrm>
            <a:off x="4922318" y="2380294"/>
            <a:ext cx="1121434" cy="1769092"/>
          </a:xfrm>
          <a:prstGeom prst="rect">
            <a:avLst/>
          </a:prstGeom>
          <a:solidFill>
            <a:srgbClr val="F0A82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FFFFFF"/>
                </a:solidFill>
              </a:rPr>
              <a:t>Уведом-ления</a:t>
            </a:r>
            <a:endParaRPr lang="ru-RU" sz="1600" b="1" dirty="0">
              <a:solidFill>
                <a:srgbClr val="FFFF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CDFE1F26-8563-4640-A17F-2A352223B859}"/>
              </a:ext>
            </a:extLst>
          </p:cNvPr>
          <p:cNvSpPr txBox="1"/>
          <p:nvPr/>
        </p:nvSpPr>
        <p:spPr>
          <a:xfrm>
            <a:off x="3760910" y="73288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Значимость события повышается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D598246-906C-BA4F-96E6-962211DF3755}"/>
              </a:ext>
            </a:extLst>
          </p:cNvPr>
          <p:cNvSpPr txBox="1"/>
          <p:nvPr/>
        </p:nvSpPr>
        <p:spPr>
          <a:xfrm>
            <a:off x="3615404" y="4163556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Потребность в информации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918A65C-9C6D-F246-86AD-2EB1FBAEC084}"/>
              </a:ext>
            </a:extLst>
          </p:cNvPr>
          <p:cNvSpPr txBox="1"/>
          <p:nvPr/>
        </p:nvSpPr>
        <p:spPr>
          <a:xfrm rot="16200000">
            <a:off x="1024410" y="239580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rgbClr val="006A71"/>
                </a:solidFill>
                <a:latin typeface="Calibri" panose="020F0502020204030204" pitchFamily="34" charset="0"/>
              </a:rPr>
              <a:t>Увеличение числа сотрудников </a:t>
            </a:r>
          </a:p>
        </p:txBody>
      </p:sp>
    </p:spTree>
    <p:extLst>
      <p:ext uri="{BB962C8B-B14F-4D97-AF65-F5344CB8AC3E}">
        <p14:creationId xmlns="" xmlns:p14="http://schemas.microsoft.com/office/powerpoint/2010/main" val="313680897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 – уровень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2400"/>
              <a:t>Уровень III – самый низкий уровень активации (нормальный режим работы/состояние готовности)</a:t>
            </a:r>
          </a:p>
          <a:p>
            <a:pPr lvl="1">
              <a:buClr>
                <a:srgbClr val="006A71"/>
              </a:buClr>
            </a:pPr>
            <a:r>
              <a:rPr lang="ru-RU"/>
              <a:t>Вводится по умолчанию за исключением случаев, когда в процессе активации Оперативного штаба задается более высокий уровень. </a:t>
            </a:r>
          </a:p>
          <a:p>
            <a:pPr lvl="1">
              <a:buClr>
                <a:srgbClr val="006A71"/>
              </a:buClr>
            </a:pPr>
            <a:r>
              <a:rPr lang="ru-RU"/>
              <a:t>Оперативный штаб выполняет обычные задачи при отсутствии инцидентов или особых рисков или опасностей. </a:t>
            </a:r>
          </a:p>
        </p:txBody>
      </p:sp>
    </p:spTree>
    <p:extLst>
      <p:ext uri="{BB962C8B-B14F-4D97-AF65-F5344CB8AC3E}">
        <p14:creationId xmlns=""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 – уровень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Уровень II требует существенного увеличения численности персонала (режим повышенной готовности/частичная активация)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Может потребоваться увеличение численности персонала в связи с большим количеством случаев, охватом нескольких штатов, повышенным вниманием СМИ и/или интересом руководства страны.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Члены команды/организации Оперативного штаба активируются для отслеживания наличия реальной угрозы, риска или опасности и/или помощи в реагировании на новый и потенциально развивающийся инцидент. 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Уровни работы Оперативного штаба – уровень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17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2400"/>
              <a:t>Уровень I – самый масштабный уровень задействования (полное задействование)</a:t>
            </a:r>
          </a:p>
          <a:p>
            <a:pPr lvl="1">
              <a:buClr>
                <a:srgbClr val="006A71"/>
              </a:buClr>
            </a:pPr>
            <a:r>
              <a:rPr lang="ru-RU"/>
              <a:t>Применяется для самых масштабных ответных мер, требующих усилий всего агентства или министерства. </a:t>
            </a:r>
          </a:p>
          <a:p>
            <a:pPr lvl="1">
              <a:buClr>
                <a:srgbClr val="006A71"/>
              </a:buClr>
            </a:pPr>
            <a:r>
              <a:rPr lang="ru-RU"/>
              <a:t>Мобилизуется команда Оперативного штаба, включающая сотрудников всех вспомогательных агентств, для поддержки реагирования на крупный инцидент или реальную угрозу.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FEMA </a:t>
            </a:r>
            <a:r>
              <a:rPr lang="ru-RU" sz="1600" dirty="0" err="1"/>
              <a:t>Emergency</a:t>
            </a:r>
            <a:r>
              <a:rPr lang="ru-RU" sz="1600" dirty="0"/>
              <a:t> </a:t>
            </a:r>
            <a:r>
              <a:rPr lang="ru-RU" sz="1600" dirty="0" err="1"/>
              <a:t>Management</a:t>
            </a:r>
            <a:r>
              <a:rPr lang="ru-RU" sz="1600" dirty="0"/>
              <a:t> </a:t>
            </a:r>
            <a:r>
              <a:rPr lang="ru-RU" sz="1600" dirty="0" err="1"/>
              <a:t>Institute</a:t>
            </a:r>
            <a:r>
              <a:rPr lang="ru-RU" sz="1600" dirty="0"/>
              <a:t> (2018, </a:t>
            </a:r>
            <a:r>
              <a:rPr lang="ru-RU" sz="1600" dirty="0" err="1"/>
              <a:t>June</a:t>
            </a:r>
            <a:r>
              <a:rPr lang="ru-RU" sz="1600" dirty="0"/>
              <a:t> 25) </a:t>
            </a:r>
            <a:r>
              <a:rPr lang="ru-RU" sz="1600" i="1" dirty="0"/>
              <a:t>IS-700.B: </a:t>
            </a:r>
            <a:r>
              <a:rPr lang="ru-RU" sz="1600" i="1" dirty="0" err="1"/>
              <a:t>An</a:t>
            </a:r>
            <a:r>
              <a:rPr lang="ru-RU" sz="1600" i="1" dirty="0"/>
              <a:t> </a:t>
            </a:r>
            <a:r>
              <a:rPr lang="ru-RU" sz="1600" i="1" dirty="0" err="1"/>
              <a:t>Introduction</a:t>
            </a:r>
            <a:r>
              <a:rPr lang="ru-RU" sz="1600" i="1" dirty="0"/>
              <a:t> </a:t>
            </a:r>
            <a:r>
              <a:rPr lang="ru-RU" sz="1600" i="1" dirty="0" err="1"/>
              <a:t>to</a:t>
            </a:r>
            <a:r>
              <a:rPr lang="ru-RU" sz="1600" i="1" dirty="0"/>
              <a:t> </a:t>
            </a:r>
            <a:r>
              <a:rPr lang="ru-RU" sz="1600" i="1" dirty="0" err="1"/>
              <a:t>the</a:t>
            </a:r>
            <a:r>
              <a:rPr lang="ru-RU" sz="1600" i="1" dirty="0"/>
              <a:t> </a:t>
            </a:r>
            <a:r>
              <a:rPr lang="ru-RU" sz="1600" i="1" dirty="0" err="1"/>
              <a:t>National</a:t>
            </a:r>
            <a:r>
              <a:rPr lang="ru-RU" sz="1600" i="1" dirty="0"/>
              <a:t> </a:t>
            </a:r>
            <a:r>
              <a:rPr lang="ru-RU" sz="1600" i="1" dirty="0" err="1"/>
              <a:t>Incident</a:t>
            </a:r>
            <a:r>
              <a:rPr lang="ru-RU" sz="1600" i="1" dirty="0"/>
              <a:t> </a:t>
            </a:r>
            <a:r>
              <a:rPr lang="ru-RU" sz="1600" i="1" dirty="0" err="1"/>
              <a:t>Management</a:t>
            </a:r>
            <a:r>
              <a:rPr lang="ru-RU" sz="1600" i="1" dirty="0"/>
              <a:t> </a:t>
            </a:r>
            <a:r>
              <a:rPr lang="ru-RU" sz="1600" i="1" dirty="0" err="1"/>
              <a:t>System</a:t>
            </a:r>
            <a:r>
              <a:rPr lang="ru-RU" sz="1600" i="1" dirty="0"/>
              <a:t>. </a:t>
            </a:r>
            <a:r>
              <a:rPr lang="ru-RU" sz="1600" i="1" dirty="0">
                <a:hlinkClick r:id="rId3"/>
              </a:rPr>
              <a:t>https://training.fema.gov/is/courseoverview.aspx?code=IS-700.b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ВОЗ (2018) </a:t>
            </a:r>
            <a:r>
              <a:rPr lang="ru-RU" sz="1600" i="1" dirty="0" err="1"/>
              <a:t>Handbook</a:t>
            </a:r>
            <a:r>
              <a:rPr lang="ru-RU" sz="1600" i="1" dirty="0"/>
              <a:t> </a:t>
            </a:r>
            <a:r>
              <a:rPr lang="ru-RU" sz="1600" i="1" dirty="0" err="1"/>
              <a:t>for</a:t>
            </a:r>
            <a:r>
              <a:rPr lang="ru-RU" sz="1600" i="1" dirty="0"/>
              <a:t> </a:t>
            </a:r>
            <a:r>
              <a:rPr lang="ru-RU" sz="1600" i="1" dirty="0" err="1"/>
              <a:t>Developing</a:t>
            </a:r>
            <a:r>
              <a:rPr lang="ru-RU" sz="1600" i="1" dirty="0"/>
              <a:t> </a:t>
            </a:r>
            <a:r>
              <a:rPr lang="ru-RU" sz="1600" i="1" dirty="0" err="1"/>
              <a:t>a</a:t>
            </a:r>
            <a:r>
              <a:rPr lang="ru-RU" sz="1600" i="1" dirty="0"/>
              <a:t> </a:t>
            </a:r>
            <a:r>
              <a:rPr lang="ru-RU" sz="1600" i="1" dirty="0" err="1"/>
              <a:t>Public</a:t>
            </a:r>
            <a:r>
              <a:rPr lang="ru-RU" sz="1600" i="1" dirty="0"/>
              <a:t> </a:t>
            </a:r>
            <a:r>
              <a:rPr lang="ru-RU" sz="1600" i="1" dirty="0" err="1"/>
              <a:t>Health</a:t>
            </a:r>
            <a:r>
              <a:rPr lang="ru-RU" sz="1600" i="1" dirty="0"/>
              <a:t> </a:t>
            </a:r>
            <a:r>
              <a:rPr lang="ru-RU" sz="1600" i="1" dirty="0" err="1"/>
              <a:t>Emergency</a:t>
            </a:r>
            <a:r>
              <a:rPr lang="ru-RU" sz="1600" i="1" dirty="0"/>
              <a:t> </a:t>
            </a:r>
            <a:r>
              <a:rPr lang="ru-RU" sz="1600" i="1" dirty="0" err="1"/>
              <a:t>Operations</a:t>
            </a:r>
            <a:r>
              <a:rPr lang="ru-RU" sz="1600" i="1" dirty="0"/>
              <a:t> </a:t>
            </a:r>
            <a:r>
              <a:rPr lang="ru-RU" sz="1600" i="1" dirty="0" err="1"/>
              <a:t>Centre</a:t>
            </a:r>
            <a:r>
              <a:rPr lang="ru-RU" sz="1600" i="1" dirty="0"/>
              <a:t>. </a:t>
            </a:r>
            <a:r>
              <a:rPr lang="ru-RU" sz="1600" dirty="0">
                <a:hlinkClick r:id="rId4"/>
              </a:rPr>
              <a:t>https://apps.who.int/iris/bitstream/handle/10665/277191/9789241515122-eng.pdf?sequence=1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ВОЗ (2015) </a:t>
            </a:r>
            <a:r>
              <a:rPr lang="ru-RU" sz="1600" i="1" dirty="0" err="1"/>
              <a:t>Framework</a:t>
            </a:r>
            <a:r>
              <a:rPr lang="ru-RU" sz="1600" i="1" dirty="0"/>
              <a:t> </a:t>
            </a:r>
            <a:r>
              <a:rPr lang="ru-RU" sz="1600" i="1" dirty="0" err="1"/>
              <a:t>for</a:t>
            </a:r>
            <a:r>
              <a:rPr lang="ru-RU" sz="1600" i="1" dirty="0"/>
              <a:t> </a:t>
            </a:r>
            <a:r>
              <a:rPr lang="ru-RU" sz="1600" i="1" dirty="0" err="1"/>
              <a:t>Public</a:t>
            </a:r>
            <a:r>
              <a:rPr lang="ru-RU" sz="1600" i="1" dirty="0"/>
              <a:t> </a:t>
            </a:r>
            <a:r>
              <a:rPr lang="ru-RU" sz="1600" i="1" dirty="0" err="1"/>
              <a:t>Health</a:t>
            </a:r>
            <a:r>
              <a:rPr lang="ru-RU" sz="1600" i="1" dirty="0"/>
              <a:t> </a:t>
            </a:r>
            <a:r>
              <a:rPr lang="ru-RU" sz="1600" i="1" dirty="0" err="1"/>
              <a:t>Emergency</a:t>
            </a:r>
            <a:r>
              <a:rPr lang="ru-RU" sz="1600" i="1" dirty="0"/>
              <a:t> </a:t>
            </a:r>
            <a:r>
              <a:rPr lang="ru-RU" sz="1600" i="1" dirty="0" err="1"/>
              <a:t>Operations</a:t>
            </a:r>
            <a:r>
              <a:rPr lang="ru-RU" sz="1600" i="1" dirty="0"/>
              <a:t> </a:t>
            </a:r>
            <a:r>
              <a:rPr lang="ru-RU" sz="1600" i="1" dirty="0" err="1"/>
              <a:t>Centres</a:t>
            </a:r>
            <a:r>
              <a:rPr lang="ru-RU" sz="1600" dirty="0"/>
              <a:t>. </a:t>
            </a:r>
            <a:r>
              <a:rPr lang="ru-RU" sz="1600" dirty="0">
                <a:hlinkClick r:id="rId5"/>
              </a:rPr>
              <a:t>https://www.who.int/publications/i/item/framework-for-a-public-health-emergency-operations-centre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Все фото взяты из публичной библиотеки фотографий на тему здравоохранения Центров по контролю и профилактике заболеваний (май 2020):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233012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Активация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Активация Оперативного штаба расширяет возможности департамента/министерства по обеспечению немедленного реагирования в случае чрезвычайной ситуации в сфере общественного здоровья.</a:t>
            </a:r>
          </a:p>
          <a:p>
            <a:pPr>
              <a:buClr>
                <a:srgbClr val="006A71"/>
              </a:buClr>
            </a:pPr>
            <a:r>
              <a:rPr lang="ru-RU"/>
              <a:t>Работающий Оперативный штаб обеспечивает быстрое реагирование посредством различных действий, включая:</a:t>
            </a:r>
          </a:p>
          <a:p>
            <a:pPr lvl="1"/>
            <a:r>
              <a:rPr lang="ru-RU"/>
              <a:t>Мобилизацию сотрудников и ресурсов</a:t>
            </a:r>
          </a:p>
          <a:p>
            <a:pPr lvl="1"/>
            <a:r>
              <a:rPr lang="ru-RU"/>
              <a:t>Организацию работы по реагированию</a:t>
            </a:r>
          </a:p>
          <a:p>
            <a:pPr lvl="1"/>
            <a:r>
              <a:rPr lang="ru-RU"/>
              <a:t>Центр объединения технических специалистов и тематических экспертов для принятия решений и разработки планов</a:t>
            </a:r>
          </a:p>
        </p:txBody>
      </p:sp>
    </p:spTree>
    <p:extLst>
      <p:ext uri="{BB962C8B-B14F-4D97-AF65-F5344CB8AC3E}">
        <p14:creationId xmlns=""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Процесс активации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11652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Активация Оперативного штаба в случае чрезвычайной ситуации в сфере здравоохранения осуществляется по указанию руководителя департамента/министра или на основании рекомендации об активации, полученной от команды для предварительной оценки.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44499" y="2496021"/>
            <a:ext cx="83319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Детальный процесс активации должен быть представлен в плане действий в чрезвычайных ситуациях соответствующего органа здравоохранения, а также в плане или руководстве Оперативного штаба.</a:t>
            </a:r>
          </a:p>
        </p:txBody>
      </p:sp>
    </p:spTree>
    <p:extLst>
      <p:ext uri="{BB962C8B-B14F-4D97-AF65-F5344CB8AC3E}">
        <p14:creationId xmlns="" xmlns:p14="http://schemas.microsoft.com/office/powerpoint/2010/main" val="2149268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Команда для предварительной оценки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=""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4A33C64B-377D-B445-A2B7-9947A5462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603114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Процесс принятия решения командой для предварительной оценки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Команда для предварительной оценки представляет собой группу тематических экспертов, которые несут ответственность за проведение первичной оценки инцидента или события. </a:t>
            </a:r>
          </a:p>
          <a:p>
            <a:pPr lvl="1">
              <a:buClr>
                <a:srgbClr val="006A71"/>
              </a:buClr>
            </a:pPr>
            <a:r>
              <a:rPr lang="ru-RU"/>
              <a:t>Команда для предварительной оценки использует помощь и поддержку тематических экспертов научного сообщества и сотрудников Оперативного штаба. </a:t>
            </a:r>
          </a:p>
          <a:p>
            <a:pPr>
              <a:buClr>
                <a:srgbClr val="006A71"/>
              </a:buClr>
            </a:pPr>
            <a:r>
              <a:rPr lang="ru-RU"/>
              <a:t>Этот процесс инициируется для реагирования на потенциальную угрозу общественному здоровью.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260840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586509" y="546637"/>
            <a:ext cx="8557491" cy="689591"/>
          </a:xfrm>
        </p:spPr>
        <p:txBody>
          <a:bodyPr/>
          <a:lstStyle/>
          <a:p>
            <a:r>
              <a:rPr lang="ru-RU" dirty="0"/>
              <a:t>Процесс принятия решения командой для предварительной оценки:</a:t>
            </a:r>
            <a:br>
              <a:rPr lang="ru-RU" dirty="0"/>
            </a:br>
            <a:r>
              <a:rPr lang="ru-RU" sz="2400" dirty="0"/>
              <a:t>Задачи</a:t>
            </a:r>
            <a:r>
              <a:rPr lang="ru-RU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Обеспечить предварительную оценку ситуации. </a:t>
            </a:r>
          </a:p>
          <a:p>
            <a:pPr>
              <a:buClr>
                <a:srgbClr val="006A71"/>
              </a:buClr>
            </a:pPr>
            <a:r>
              <a:rPr lang="ru-RU"/>
              <a:t>Определить ответные действия и меры. </a:t>
            </a:r>
          </a:p>
          <a:p>
            <a:pPr>
              <a:buClr>
                <a:srgbClr val="006A71"/>
              </a:buClr>
            </a:pPr>
            <a:r>
              <a:rPr lang="ru-RU"/>
              <a:t>Рекомендовать активацию (при необходимости) Оперативного штаба для поддержания мер по реагированию на случай потенциальной угрозы общественному здоровью, ее последствий и/или необходимости в централизованном реагировании.</a:t>
            </a:r>
          </a:p>
          <a:p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520791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502024" y="385273"/>
            <a:ext cx="8483600" cy="689591"/>
          </a:xfrm>
        </p:spPr>
        <p:txBody>
          <a:bodyPr/>
          <a:lstStyle/>
          <a:p>
            <a:r>
              <a:rPr lang="ru-RU" sz="2000" dirty="0"/>
              <a:t>Процесс принятия решения командой для предварительной оценки</a:t>
            </a:r>
            <a:r>
              <a:rPr lang="ru-RU" sz="2000" dirty="0" smtClean="0"/>
              <a:t>: </a:t>
            </a:r>
            <a:br>
              <a:rPr lang="ru-RU" sz="2000" dirty="0" smtClean="0"/>
            </a:br>
            <a:r>
              <a:rPr lang="ru-RU" sz="1800" dirty="0" smtClean="0"/>
              <a:t>темы </a:t>
            </a:r>
            <a:r>
              <a:rPr lang="ru-RU" sz="1800" dirty="0"/>
              <a:t>для обсуждения на случай инфекционных заболеваний, таких как 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5979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Каковы известные факты, неизвестные факты и результаты оценок?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Как было выявлено заболевание? Проверялась ли информация?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каком месте наблюдается вспышка заболевания и/или какие области она затронула?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Наблюдаются ли смертельные случаи, серьезные случаи, требующие госпитализации, или другие серьезные последствия?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Каковы наиболее частые, менее частые и серьезные симптомы?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Какие меры были предприняты?  Какие меры необходимо предпринять?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Знают ли об угрозы национальные или местные СМИ?  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46099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75128" y="465956"/>
            <a:ext cx="8516471" cy="689591"/>
          </a:xfrm>
        </p:spPr>
        <p:txBody>
          <a:bodyPr/>
          <a:lstStyle/>
          <a:p>
            <a:r>
              <a:rPr lang="ru-RU" sz="1800" dirty="0"/>
              <a:t>Процесс принятия решения командой для предварительной оценки:</a:t>
            </a:r>
            <a:br>
              <a:rPr lang="ru-RU" sz="1800" dirty="0"/>
            </a:br>
            <a:r>
              <a:rPr lang="ru-RU" sz="1800" dirty="0"/>
              <a:t>темы для обсуждения на случай инфекционных заболеваний, таких как COVID-19, </a:t>
            </a:r>
            <a:r>
              <a:rPr lang="ru-RU" sz="1800" i="1" dirty="0"/>
              <a:t>продолжение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Есть ли информация о том, что международное сообщество и/или местные власти могут помочь в оценке?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Существуют ли незаполненные критические потребности в оперативных данных или информации?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Необходимо ли информировать население?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Необходимо ли информировать международные органы власти? 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Когда необходимо сообщить руководству страны, и кто это должен сделать?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Информация о дальнейших встречах и шагах.</a:t>
            </a:r>
            <a:endParaRPr lang="ru-RU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58321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purl.org/dc/dcmitype/"/>
    <ds:schemaRef ds:uri="cd03f174-a395-49eb-8ee9-8d943e22f40d"/>
    <ds:schemaRef ds:uri="52ff0146-47b4-4d51-8c1c-03266fcd63a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CD4366D-D487-48A0-9C97-35B56DDC03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5046</TotalTime>
  <Words>1501</Words>
  <Application>Microsoft Macintosh PowerPoint</Application>
  <PresentationFormat>Экран (16:9)</PresentationFormat>
  <Paragraphs>180</Paragraphs>
  <Slides>26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Wingdings</vt:lpstr>
      <vt:lpstr>Myriad Web Pro</vt:lpstr>
      <vt:lpstr>Courier New</vt:lpstr>
      <vt:lpstr>Master</vt:lpstr>
      <vt:lpstr>Активация Оперативного штаба:  правила в связи COVID-19</vt:lpstr>
      <vt:lpstr>Задачи</vt:lpstr>
      <vt:lpstr>Активация Оперативного штаба</vt:lpstr>
      <vt:lpstr>Процесс активации Оперативного штаба</vt:lpstr>
      <vt:lpstr>Команда для предварительной оценки </vt:lpstr>
      <vt:lpstr>Процесс принятия решения командой для предварительной оценки</vt:lpstr>
      <vt:lpstr>Процесс принятия решения командой для предварительной оценки: Задачи </vt:lpstr>
      <vt:lpstr>Процесс принятия решения командой для предварительной оценки:  темы для обсуждения на случай инфекционных заболеваний, таких как COVID-19</vt:lpstr>
      <vt:lpstr>Процесс принятия решения командой для предварительной оценки: темы для обсуждения на случай инфекционных заболеваний, таких как COVID-19, продолжение</vt:lpstr>
      <vt:lpstr>Критерии активации</vt:lpstr>
      <vt:lpstr>Процесс принятия решения командой для предварительной оценки</vt:lpstr>
      <vt:lpstr>Режимы работы Оперативного штаба</vt:lpstr>
      <vt:lpstr>Режимы работы Оперативного штаба</vt:lpstr>
      <vt:lpstr>Режимы работы Оперативного штаба</vt:lpstr>
      <vt:lpstr>Режим наблюдения</vt:lpstr>
      <vt:lpstr>Режим уведомления</vt:lpstr>
      <vt:lpstr>Режим реагирования</vt:lpstr>
      <vt:lpstr>Режим реагирования и системы управления инцидентами</vt:lpstr>
      <vt:lpstr>Уровни работы Оперативного штаба</vt:lpstr>
      <vt:lpstr>Уровни работы Оперативного штаба</vt:lpstr>
      <vt:lpstr>Уровни работы Оперативного штаба</vt:lpstr>
      <vt:lpstr>Уровни работы Оперативного штаба – уровень III</vt:lpstr>
      <vt:lpstr>Уровни работы Оперативного штаба – уровень II</vt:lpstr>
      <vt:lpstr>Уровни работы Оперативного штаба – уровень I</vt:lpstr>
      <vt:lpstr>Источники</vt:lpstr>
      <vt:lpstr>Слайд 26</vt:lpstr>
    </vt:vector>
  </TitlesOfParts>
  <Company>CDC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HP</cp:lastModifiedBy>
  <cp:revision>357</cp:revision>
  <dcterms:created xsi:type="dcterms:W3CDTF">2011-03-17T17:43:16Z</dcterms:created>
  <dcterms:modified xsi:type="dcterms:W3CDTF">2021-12-21T12:33:56Z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