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08" r:id="rId4"/>
  </p:sldMasterIdLst>
  <p:notesMasterIdLst>
    <p:notesMasterId r:id="rId31"/>
  </p:notesMasterIdLst>
  <p:sldIdLst>
    <p:sldId id="257" r:id="rId5"/>
    <p:sldId id="298" r:id="rId6"/>
    <p:sldId id="258" r:id="rId7"/>
    <p:sldId id="280" r:id="rId8"/>
    <p:sldId id="281" r:id="rId9"/>
    <p:sldId id="283" r:id="rId10"/>
    <p:sldId id="284" r:id="rId11"/>
    <p:sldId id="285" r:id="rId12"/>
    <p:sldId id="295" r:id="rId13"/>
    <p:sldId id="296" r:id="rId14"/>
    <p:sldId id="297" r:id="rId15"/>
    <p:sldId id="287" r:id="rId16"/>
    <p:sldId id="288" r:id="rId17"/>
    <p:sldId id="302" r:id="rId18"/>
    <p:sldId id="290" r:id="rId19"/>
    <p:sldId id="259" r:id="rId20"/>
    <p:sldId id="289" r:id="rId21"/>
    <p:sldId id="303" r:id="rId22"/>
    <p:sldId id="282" r:id="rId23"/>
    <p:sldId id="286" r:id="rId24"/>
    <p:sldId id="292" r:id="rId25"/>
    <p:sldId id="291" r:id="rId26"/>
    <p:sldId id="293" r:id="rId27"/>
    <p:sldId id="294" r:id="rId28"/>
    <p:sldId id="300" r:id="rId29"/>
    <p:sldId id="276" r:id="rId30"/>
  </p:sldIdLst>
  <p:sldSz cx="9144000" cy="5143500" type="screen16x9"/>
  <p:notesSz cx="7315200" cy="9601200"/>
  <p:embeddedFontLs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Myriad Web Pro" panose="020B0503030403020204" pitchFamily="34" charset="77"/>
      <p:regular r:id="rId36"/>
      <p:bold r:id="rId37"/>
      <p:italic r:id="rId38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ire Standley" initials="CS" lastIdx="8" clrIdx="0">
    <p:extLst>
      <p:ext uri="{19B8F6BF-5375-455C-9EA6-DF929625EA0E}">
        <p15:presenceInfo xmlns:p15="http://schemas.microsoft.com/office/powerpoint/2012/main" userId="d824ce3e42cc2a6c" providerId="Windows Live"/>
      </p:ext>
    </p:extLst>
  </p:cmAuthor>
  <p:cmAuthor id="2" name="Bilukha, Oleg (CDC/DDPHSIS/CGH/DGHP)" initials="BO(" lastIdx="4" clrIdx="1">
    <p:extLst>
      <p:ext uri="{19B8F6BF-5375-455C-9EA6-DF929625EA0E}">
        <p15:presenceInfo xmlns:p15="http://schemas.microsoft.com/office/powerpoint/2012/main" userId="S::OBB0-SU@cdc.gov::bfffa739-c4d3-47df-8e1c-5b39b98f2009" providerId="AD"/>
      </p:ext>
    </p:extLst>
  </p:cmAuthor>
  <p:cmAuthor id="3" name="Mafundikwa, Eunice (CDC/OCOO/OCIO)" initials="ME(" lastIdx="2" clrIdx="2">
    <p:extLst>
      <p:ext uri="{19B8F6BF-5375-455C-9EA6-DF929625EA0E}">
        <p15:presenceInfo xmlns:p15="http://schemas.microsoft.com/office/powerpoint/2012/main" userId="S::hen7@cdc.gov::07d4b77c-f967-49e3-803b-f0a25687ae27" providerId="AD"/>
      </p:ext>
    </p:extLst>
  </p:cmAuthor>
  <p:cmAuthor id="4" name="Johnson, Valerie (CDC/DDID/NCEZID/OD)" initials="JV(" lastIdx="9" clrIdx="3">
    <p:extLst>
      <p:ext uri="{19B8F6BF-5375-455C-9EA6-DF929625EA0E}">
        <p15:presenceInfo xmlns:p15="http://schemas.microsoft.com/office/powerpoint/2012/main" userId="S::vxj1@cdc.gov::dca7b519-9f5c-4daf-83ff-177d475a60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2D2D"/>
    <a:srgbClr val="006A71"/>
    <a:srgbClr val="55BF8B"/>
    <a:srgbClr val="F0A82C"/>
    <a:srgbClr val="292B6E"/>
    <a:srgbClr val="FFFFFF"/>
    <a:srgbClr val="B01519"/>
    <a:srgbClr val="2D2C2C"/>
    <a:srgbClr val="FBAB18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478" autoAdjust="0"/>
    <p:restoredTop sz="73385" autoAdjust="0"/>
  </p:normalViewPr>
  <p:slideViewPr>
    <p:cSldViewPr snapToGrid="0">
      <p:cViewPr>
        <p:scale>
          <a:sx n="115" d="100"/>
          <a:sy n="115" d="100"/>
        </p:scale>
        <p:origin x="920" y="24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9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commentAuthors" Target="commentAuthors.xml"/><Relationship Id="rId21" Type="http://schemas.openxmlformats.org/officeDocument/2006/relationships/slide" Target="slides/slide17.xml"/><Relationship Id="rId34" Type="http://schemas.openxmlformats.org/officeDocument/2006/relationships/font" Target="fonts/font3.fntdata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5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4.fntdata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2.fntdata"/><Relationship Id="rId38" Type="http://schemas.openxmlformats.org/officeDocument/2006/relationships/font" Target="fonts/font7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4F3FA8-6D42-4CA4-8BC6-0DD841B81205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6422CC-8D0E-4E0F-9DAE-592D21BC1488}" type="pres">
      <dgm:prSet presAssocID="{CD4F3FA8-6D42-4CA4-8BC6-0DD841B81205}" presName="Name0" presStyleCnt="0">
        <dgm:presLayoutVars>
          <dgm:dir/>
          <dgm:resizeHandles val="exact"/>
        </dgm:presLayoutVars>
      </dgm:prSet>
      <dgm:spPr/>
    </dgm:pt>
  </dgm:ptLst>
  <dgm:cxnLst>
    <dgm:cxn modelId="{6D906671-28B7-4A82-B0AC-01AA9A355938}" type="presOf" srcId="{CD4F3FA8-6D42-4CA4-8BC6-0DD841B81205}" destId="{1D6422CC-8D0E-4E0F-9DAE-592D21BC1488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4F3FA8-6D42-4CA4-8BC6-0DD841B81205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6422CC-8D0E-4E0F-9DAE-592D21BC1488}" type="pres">
      <dgm:prSet presAssocID="{CD4F3FA8-6D42-4CA4-8BC6-0DD841B81205}" presName="Name0" presStyleCnt="0">
        <dgm:presLayoutVars>
          <dgm:dir/>
          <dgm:resizeHandles val="exact"/>
        </dgm:presLayoutVars>
      </dgm:prSet>
      <dgm:spPr/>
    </dgm:pt>
  </dgm:ptLst>
  <dgm:cxnLst>
    <dgm:cxn modelId="{6D906671-28B7-4A82-B0AC-01AA9A355938}" type="presOf" srcId="{CD4F3FA8-6D42-4CA4-8BC6-0DD841B81205}" destId="{1D6422CC-8D0E-4E0F-9DAE-592D21BC1488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C03299-4BB1-4AD2-828F-715F084383AD}" type="datetimeFigureOut">
              <a:rPr lang="en-US"/>
              <a:pPr>
                <a:defRPr/>
              </a:pPr>
              <a:t>12/21/21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B38CAEC-4554-485B-9189-C45C7447A404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58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milms.fema.gov/IS0700b/curriculum/1.html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emilms.fema.gov/IS0700b/curriculum/1.html" TargetMode="External"/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apps.who.int/iris/bitstream/handle/10665/277191/9789241515122-eng.pdf?sequence=1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emilms.fema.gov/IS0700b/curriculum/1.html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apps.who.int/iris/bitstream/handle/10665/277191/9789241515122-eng.pdf?sequence=1" TargetMode="Externa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milms.fema.gov/IS0700b/curriculum/1.html" TargetMode="External"/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apps.who.int/iris/bitstream/handle/10665/277191/9789241515122-eng.pdf?sequence=1" TargetMode="Externa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084AA2-EDF3-41B6-9BD5-4D1331E35CE7}" type="slidenum">
              <a:rPr lang="en-US" altLang="en-US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512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2909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7747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2353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716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0846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6502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7383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FEMA Emergency Management Institute (2018, June 25)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IS-700.B: An Introduction to the National Incident Management System.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Retrieved from </a:t>
            </a:r>
            <a:r>
              <a:rPr lang="en-US" dirty="0">
                <a:hlinkClick r:id="rId3"/>
              </a:rPr>
              <a:t>https://emilms.fema.gov/IS0700b/curriculum/1.html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7330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Clr>
                <a:schemeClr val="bg1"/>
              </a:buClr>
              <a:buFont typeface="Wingdings" pitchFamily="2" charset="2"/>
              <a:buChar char="q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8949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FEMA Emergency Management Institute (2018, June 25)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IS-700.B: An Introduction to the National Incident Management System.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Retrieved from </a:t>
            </a:r>
            <a:r>
              <a:rPr lang="en-US" dirty="0">
                <a:hlinkClick r:id="rId3"/>
              </a:rPr>
              <a:t>https://emilms.fema.gov/IS0700b/curriculum/1.html</a:t>
            </a:r>
            <a:endParaRPr lang="en-US" dirty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World Health Organization (2018)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Handbook for Developing a Public Health Emergency Operations Centre.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Retrieved from </a:t>
            </a:r>
            <a:r>
              <a:rPr lang="en-US" dirty="0">
                <a:hlinkClick r:id="rId4"/>
              </a:rPr>
              <a:t>https://apps.who.int/iris/bitstream/handle/10665/277191/9789241515122-eng.pdf?sequence=1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871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focus of this presentation is on activating an Emergency Operations Center during the COVID-19 response.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objectives of this presentation are to: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</a:t>
            </a:r>
            <a:r>
              <a:rPr lang="en-US" dirty="0"/>
              <a:t>Discuss the Emergency Operations Center (EOC) activation process during COVID-19 response</a:t>
            </a:r>
          </a:p>
          <a:p>
            <a:pPr>
              <a:buClr>
                <a:srgbClr val="006A71"/>
              </a:buClr>
            </a:pPr>
            <a:r>
              <a:rPr lang="en-US" dirty="0"/>
              <a:t>--Describe the function of the Preliminary Assessment Team (PAT)</a:t>
            </a:r>
          </a:p>
          <a:p>
            <a:pPr>
              <a:buClr>
                <a:srgbClr val="006A71"/>
              </a:buClr>
            </a:pPr>
            <a:r>
              <a:rPr lang="en-US" dirty="0"/>
              <a:t>--Explain EOC activation modes</a:t>
            </a:r>
          </a:p>
          <a:p>
            <a:pPr>
              <a:buClr>
                <a:srgbClr val="006A71"/>
              </a:buClr>
            </a:pPr>
            <a:r>
              <a:rPr lang="en-US" dirty="0"/>
              <a:t>--Define EOC activation levels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lvl="0">
              <a:spcBef>
                <a:spcPts val="0"/>
              </a:spcBef>
              <a:spcAft>
                <a:spcPts val="2400"/>
              </a:spcAft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779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FEMA Emergency Management Institute (2018, June 25)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IS-700.B: An Introduction to the National Incident Management System.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Retrieved from </a:t>
            </a:r>
            <a:r>
              <a:rPr lang="en-US" dirty="0">
                <a:hlinkClick r:id="rId3"/>
              </a:rPr>
              <a:t>https://emilms.fema.gov/IS0700b/curriculum/1.html</a:t>
            </a:r>
            <a:endParaRPr lang="en-US" dirty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World Health Organization (2018)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Handbook for Developing a Public Health Emergency Operations Centre.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Retrieved from </a:t>
            </a:r>
            <a:r>
              <a:rPr lang="en-US" dirty="0">
                <a:hlinkClick r:id="rId4"/>
              </a:rPr>
              <a:t>https://apps.who.int/iris/bitstream/handle/10665/277191/9789241515122-eng.pdf?sequence=1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9174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FEMA Emergency Management Institute (2018, June 25)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IS-700.B: An Introduction to the National Incident Management System.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Retrieved from </a:t>
            </a:r>
            <a:r>
              <a:rPr lang="en-US" dirty="0">
                <a:hlinkClick r:id="rId3"/>
              </a:rPr>
              <a:t>https://emilms.fema.gov/IS0700b/curriculum/1.html</a:t>
            </a:r>
            <a:endParaRPr lang="en-US" dirty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World Health Organization (2018)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Handbook for Developing a Public Health Emergency Operations Centre.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Retrieved from </a:t>
            </a:r>
            <a:r>
              <a:rPr lang="en-US" dirty="0">
                <a:hlinkClick r:id="rId4"/>
              </a:rPr>
              <a:t>https://apps.who.int/iris/bitstream/handle/10665/277191/9789241515122-eng.pdf?sequence=1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7569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0367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32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577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840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50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9055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0477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1891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spcBef>
                <a:spcPts val="0"/>
              </a:spcBef>
              <a:buFontTx/>
              <a:buChar char="-"/>
            </a:pP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609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8.jpeg"/><Relationship Id="rId7" Type="http://schemas.microsoft.com/office/2007/relationships/hdphoto" Target="../media/hdphoto2.wdp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2.jpg"/><Relationship Id="rId4" Type="http://schemas.openxmlformats.org/officeDocument/2006/relationships/image" Target="../media/image9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2.jpg"/><Relationship Id="rId4" Type="http://schemas.openxmlformats.org/officeDocument/2006/relationships/image" Target="../media/image3.emf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8.jpeg"/><Relationship Id="rId7" Type="http://schemas.microsoft.com/office/2007/relationships/hdphoto" Target="../media/hdphoto2.wdp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2.jpg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5F35E44-72CB-4AFA-8DA6-C89EBC957A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210658" y="966372"/>
            <a:ext cx="3684774" cy="347584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314325" y="0"/>
            <a:ext cx="8829676" cy="89557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522515" y="1026256"/>
            <a:ext cx="7617144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rgbClr val="2D2D2D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462555" y="1890634"/>
            <a:ext cx="7617144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rgbClr val="2D2D2D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4EDCE1-A912-48DB-9E58-051F8752A375}"/>
              </a:ext>
            </a:extLst>
          </p:cNvPr>
          <p:cNvSpPr txBox="1"/>
          <p:nvPr userDrawn="1"/>
        </p:nvSpPr>
        <p:spPr>
          <a:xfrm>
            <a:off x="4962089" y="4510542"/>
            <a:ext cx="4181912" cy="400110"/>
          </a:xfrm>
          <a:prstGeom prst="rect">
            <a:avLst/>
          </a:prstGeom>
          <a:solidFill>
            <a:srgbClr val="FBAB18"/>
          </a:solidFill>
        </p:spPr>
        <p:txBody>
          <a:bodyPr wrap="square" rtlCol="0">
            <a:spAutoFit/>
          </a:bodyPr>
          <a:lstStyle/>
          <a:p>
            <a:pPr marL="28575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cdc.gov/coronavirus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00023D-2373-43F5-A4AA-FD7F91255A55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5925BE-9EF0-43F9-9D78-64BD587500CA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245E9D-1A1B-4F74-AD8C-354693087FC0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5544EE-0D49-7240-86B7-25B9BB371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65" y="3841750"/>
            <a:ext cx="869535" cy="628650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DE7A0BDD-49DE-2B4F-A26B-A161BD6ADA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697445" y="3752495"/>
            <a:ext cx="2202419" cy="779487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7C44E0B-2E84-BD4C-9D5D-24D67330509B}"/>
              </a:ext>
            </a:extLst>
          </p:cNvPr>
          <p:cNvSpPr/>
          <p:nvPr userDrawn="1"/>
        </p:nvSpPr>
        <p:spPr>
          <a:xfrm>
            <a:off x="495300" y="4702175"/>
            <a:ext cx="4457700" cy="35285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The mark “CDC” is owned by the US Dept. of Health and Human Services and is used with permission.</a:t>
            </a:r>
          </a:p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Use of this logo is not an endorsement by HHS or CDC of any particular product, service, or enterprise.</a:t>
            </a:r>
          </a:p>
        </p:txBody>
      </p:sp>
    </p:spTree>
    <p:extLst>
      <p:ext uri="{BB962C8B-B14F-4D97-AF65-F5344CB8AC3E}">
        <p14:creationId xmlns:p14="http://schemas.microsoft.com/office/powerpoint/2010/main" val="329813044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2A43ECC-BBFF-4967-9F45-5667FFC0EE1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43820"/>
          </a:xfrm>
          <a:prstGeom prst="rect">
            <a:avLst/>
          </a:prstGeom>
        </p:spPr>
      </p:pic>
      <p:pic>
        <p:nvPicPr>
          <p:cNvPr id="21" name="Picture 20" descr="A picture containing food&#10;&#10;Description automatically generated">
            <a:extLst>
              <a:ext uri="{FF2B5EF4-FFF2-40B4-BE49-F238E27FC236}">
                <a16:creationId xmlns:a16="http://schemas.microsoft.com/office/drawing/2014/main" id="{11B32B67-15F6-6A4D-8AB1-305603F6D6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6066692" y="4354414"/>
            <a:ext cx="842588" cy="51086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E67AE58-792F-DD47-BD3F-8076096C176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631" y="4866336"/>
            <a:ext cx="875574" cy="121925"/>
          </a:xfrm>
          <a:prstGeom prst="rect">
            <a:avLst/>
          </a:prstGeom>
        </p:spPr>
      </p:pic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D930EA6-3124-CA4E-ACF8-C78F79F1BE39}"/>
              </a:ext>
            </a:extLst>
          </p:cNvPr>
          <p:cNvSpPr/>
          <p:nvPr userDrawn="1"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65372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685801" y="9097"/>
            <a:ext cx="8458200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685801" y="1061976"/>
            <a:ext cx="7453858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685801" y="1890634"/>
            <a:ext cx="7393898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chemeClr val="tx2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3D0F8F-59A2-423C-A3F9-4CCC5E04EB88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32F05D3-C03C-45E4-9FA9-D106B2E80059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6CBDE1-9FE4-4D39-8D29-C02C77614B0D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03103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37C36F2-FEAF-4040-8B07-2983098B75A6}"/>
              </a:ext>
            </a:extLst>
          </p:cNvPr>
          <p:cNvSpPr/>
          <p:nvPr userDrawn="1"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 descr="A picture containing food&#10;&#10;Description automatically generated">
            <a:extLst>
              <a:ext uri="{FF2B5EF4-FFF2-40B4-BE49-F238E27FC236}">
                <a16:creationId xmlns:a16="http://schemas.microsoft.com/office/drawing/2014/main" id="{0C44137B-B550-6240-97C0-DCDEE447A9C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10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2743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900402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CD2FA5DA-CB34-DC48-BD1F-5D960C038685}"/>
              </a:ext>
            </a:extLst>
          </p:cNvPr>
          <p:cNvSpPr/>
          <p:nvPr userDrawn="1"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8" name="Picture 27" descr="A picture containing food&#10;&#10;Description automatically generated">
            <a:extLst>
              <a:ext uri="{FF2B5EF4-FFF2-40B4-BE49-F238E27FC236}">
                <a16:creationId xmlns:a16="http://schemas.microsoft.com/office/drawing/2014/main" id="{AD7C8939-F53B-104C-BD04-73118FF33F9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10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5104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5838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FABE445-A10A-D246-BB92-B7D723B64915}"/>
              </a:ext>
            </a:extLst>
          </p:cNvPr>
          <p:cNvSpPr/>
          <p:nvPr userDrawn="1"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picture containing food&#10;&#10;Description automatically generated">
            <a:extLst>
              <a:ext uri="{FF2B5EF4-FFF2-40B4-BE49-F238E27FC236}">
                <a16:creationId xmlns:a16="http://schemas.microsoft.com/office/drawing/2014/main" id="{C0CC9E11-354D-764B-8589-0458EBFD8D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440924" y="4030406"/>
            <a:ext cx="996875" cy="6020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F80F5A-030E-FC4D-B638-BAF59051EE1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24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960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1EDB832-85DB-47C2-990D-C76F1161C2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FA783DA-D805-A347-81AA-59015475D15B}"/>
              </a:ext>
            </a:extLst>
          </p:cNvPr>
          <p:cNvSpPr/>
          <p:nvPr userDrawn="1"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A picture containing food&#10;&#10;Description automatically generated">
            <a:extLst>
              <a:ext uri="{FF2B5EF4-FFF2-40B4-BE49-F238E27FC236}">
                <a16:creationId xmlns:a16="http://schemas.microsoft.com/office/drawing/2014/main" id="{B86B31C1-8A64-034A-8617-A876148D65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440924" y="4030406"/>
            <a:ext cx="996875" cy="6020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7C6544A-CE9B-0041-8EF5-27D6153BE0F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24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00105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08E3E0E-8007-4E08-9AE4-D29BCAE7C5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334256" y="175641"/>
            <a:ext cx="3684774" cy="3475844"/>
          </a:xfrm>
          <a:prstGeom prst="rect">
            <a:avLst/>
          </a:prstGeom>
        </p:spPr>
      </p:pic>
      <p:pic>
        <p:nvPicPr>
          <p:cNvPr id="20" name="Picture 19" descr="A picture containing food&#10;&#10;Description automatically generated">
            <a:extLst>
              <a:ext uri="{FF2B5EF4-FFF2-40B4-BE49-F238E27FC236}">
                <a16:creationId xmlns:a16="http://schemas.microsoft.com/office/drawing/2014/main" id="{2294A6AE-485A-604F-AA26-088B6D60DF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6066692" y="4354414"/>
            <a:ext cx="842588" cy="51086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56B84D0-B6B6-B74B-B8CF-7BA1C341268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631" y="4866336"/>
            <a:ext cx="875574" cy="121925"/>
          </a:xfrm>
          <a:prstGeom prst="rect">
            <a:avLst/>
          </a:prstGeom>
        </p:spPr>
      </p:pic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8C041B73-6B55-AE4D-BD5A-2C3C5CE2BFAC}"/>
              </a:ext>
            </a:extLst>
          </p:cNvPr>
          <p:cNvSpPr/>
          <p:nvPr userDrawn="1"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84295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6996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24" r:id="rId2"/>
    <p:sldLayoutId id="2147483811" r:id="rId3"/>
    <p:sldLayoutId id="2147483827" r:id="rId4"/>
    <p:sldLayoutId id="2147483815" r:id="rId5"/>
    <p:sldLayoutId id="2147483828" r:id="rId6"/>
    <p:sldLayoutId id="2147483823" r:id="rId7"/>
    <p:sldLayoutId id="2147483826" r:id="rId8"/>
    <p:sldLayoutId id="2147483822" r:id="rId9"/>
    <p:sldLayoutId id="2147483825" r:id="rId10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training.fema.gov/is/courseoverview.aspx?code=IS-700.b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phil.cdc.gov/" TargetMode="External"/><Relationship Id="rId5" Type="http://schemas.openxmlformats.org/officeDocument/2006/relationships/hyperlink" Target="https://www.who.int/fr/publications/i/item/framework-for-a-public-health-emergency-operations-centre" TargetMode="External"/><Relationship Id="rId4" Type="http://schemas.openxmlformats.org/officeDocument/2006/relationships/hyperlink" Target="https://apps.who.int/iris/bitstream/handle/10665/277191/9789241515122-eng.pdf?sequence=1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Activation du </a:t>
            </a:r>
            <a:r>
              <a:rPr lang="en-US" altLang="en-US" dirty="0" err="1"/>
              <a:t>centre</a:t>
            </a:r>
            <a:r>
              <a:rPr lang="en-US" altLang="en-US" dirty="0"/>
              <a:t> des </a:t>
            </a:r>
            <a:r>
              <a:rPr lang="en-US" altLang="en-US" dirty="0" err="1"/>
              <a:t>opérations</a:t>
            </a:r>
            <a:r>
              <a:rPr lang="en-US" altLang="en-US" dirty="0"/>
              <a:t> </a:t>
            </a:r>
            <a:r>
              <a:rPr lang="en-US" altLang="en-US" dirty="0" err="1"/>
              <a:t>d'urgence</a:t>
            </a:r>
            <a:r>
              <a:rPr lang="en-US" altLang="en-US" dirty="0"/>
              <a:t> : </a:t>
            </a:r>
            <a:r>
              <a:rPr lang="en-US" altLang="en-US" dirty="0" err="1"/>
              <a:t>Considérations</a:t>
            </a:r>
            <a:r>
              <a:rPr lang="en-US" altLang="en-US" dirty="0"/>
              <a:t> sur le COVID-19</a:t>
            </a:r>
          </a:p>
        </p:txBody>
      </p:sp>
      <p:pic>
        <p:nvPicPr>
          <p:cNvPr id="7172" name="Picture 6" descr="Logos of the United States Department of Health and Human Services and Centers for Disease Control and Preventi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86325"/>
            <a:ext cx="1905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78263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Critères</a:t>
            </a:r>
            <a:r>
              <a:rPr lang="en-US" dirty="0"/>
              <a:t> </a:t>
            </a:r>
            <a:r>
              <a:rPr lang="en-US" dirty="0" err="1"/>
              <a:t>d'activation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379847" y="952044"/>
            <a:ext cx="8686800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600" dirty="0" err="1"/>
              <a:t>Chaque</a:t>
            </a:r>
            <a:r>
              <a:rPr lang="en-US" sz="1600" dirty="0"/>
              <a:t> pays </a:t>
            </a:r>
            <a:r>
              <a:rPr lang="en-US" sz="1600" dirty="0" err="1"/>
              <a:t>devrait</a:t>
            </a:r>
            <a:r>
              <a:rPr lang="en-US" sz="1600" dirty="0"/>
              <a:t> </a:t>
            </a:r>
            <a:r>
              <a:rPr lang="en-US" sz="1600" dirty="0" err="1"/>
              <a:t>avoir</a:t>
            </a:r>
            <a:r>
              <a:rPr lang="en-US" sz="1600" dirty="0"/>
              <a:t> </a:t>
            </a:r>
            <a:r>
              <a:rPr lang="en-US" sz="1600" dirty="0" err="1"/>
              <a:t>défini</a:t>
            </a:r>
            <a:r>
              <a:rPr lang="en-US" sz="1600" dirty="0"/>
              <a:t> des </a:t>
            </a:r>
            <a:r>
              <a:rPr lang="en-US" sz="1600" dirty="0" err="1"/>
              <a:t>critères</a:t>
            </a:r>
            <a:r>
              <a:rPr lang="en-US" sz="1600" dirty="0"/>
              <a:t> </a:t>
            </a:r>
            <a:r>
              <a:rPr lang="en-US" sz="1600" dirty="0" err="1"/>
              <a:t>prédéterminés</a:t>
            </a:r>
            <a:r>
              <a:rPr lang="en-US" sz="1600" dirty="0"/>
              <a:t> pour </a:t>
            </a:r>
            <a:r>
              <a:rPr lang="en-US" sz="1600" dirty="0" err="1"/>
              <a:t>décider</a:t>
            </a:r>
            <a:r>
              <a:rPr lang="en-US" sz="1600" dirty="0"/>
              <a:t> </a:t>
            </a:r>
            <a:r>
              <a:rPr lang="en-US" sz="1600" dirty="0" err="1"/>
              <a:t>si</a:t>
            </a:r>
            <a:r>
              <a:rPr lang="en-US" sz="1600" dirty="0"/>
              <a:t> </a:t>
            </a:r>
            <a:r>
              <a:rPr lang="en-US" sz="1600" dirty="0" err="1"/>
              <a:t>l'activation</a:t>
            </a:r>
            <a:r>
              <a:rPr lang="en-US" sz="1600" dirty="0"/>
              <a:t> du COU </a:t>
            </a:r>
            <a:r>
              <a:rPr lang="en-US" sz="1600" dirty="0" err="1"/>
              <a:t>est</a:t>
            </a:r>
            <a:r>
              <a:rPr lang="en-US" sz="1600" dirty="0"/>
              <a:t> </a:t>
            </a:r>
            <a:r>
              <a:rPr lang="en-US" sz="1600" dirty="0" err="1"/>
              <a:t>nécessaire</a:t>
            </a:r>
            <a:r>
              <a:rPr lang="en-US" sz="1600" dirty="0"/>
              <a:t>, et </a:t>
            </a:r>
            <a:r>
              <a:rPr lang="en-US" sz="1600" dirty="0" err="1"/>
              <a:t>à</a:t>
            </a:r>
            <a:r>
              <a:rPr lang="en-US" sz="1600" dirty="0"/>
              <a:t> </a:t>
            </a:r>
            <a:r>
              <a:rPr lang="en-US" sz="1600" dirty="0" err="1"/>
              <a:t>quel</a:t>
            </a:r>
            <a:r>
              <a:rPr lang="en-US" sz="1600" dirty="0"/>
              <a:t> </a:t>
            </a:r>
            <a:r>
              <a:rPr lang="en-US" sz="1600" dirty="0" err="1"/>
              <a:t>niveau</a:t>
            </a:r>
            <a:r>
              <a:rPr lang="en-US" sz="1600" dirty="0"/>
              <a:t>. </a:t>
            </a:r>
          </a:p>
          <a:p>
            <a:pPr>
              <a:buClr>
                <a:srgbClr val="006A71"/>
              </a:buClr>
            </a:pPr>
            <a:r>
              <a:rPr lang="en-US" sz="1600" dirty="0" err="1"/>
              <a:t>Ces</a:t>
            </a:r>
            <a:r>
              <a:rPr lang="en-US" sz="1600" dirty="0"/>
              <a:t> </a:t>
            </a:r>
            <a:r>
              <a:rPr lang="en-US" sz="1600" dirty="0" err="1"/>
              <a:t>critères</a:t>
            </a:r>
            <a:r>
              <a:rPr lang="en-US" sz="1600" dirty="0"/>
              <a:t> </a:t>
            </a:r>
            <a:r>
              <a:rPr lang="en-US" sz="1600" dirty="0" err="1"/>
              <a:t>doivent</a:t>
            </a:r>
            <a:r>
              <a:rPr lang="en-US" sz="1600" dirty="0"/>
              <a:t> </a:t>
            </a:r>
            <a:r>
              <a:rPr lang="en-US" sz="1600" dirty="0" err="1"/>
              <a:t>être</a:t>
            </a:r>
            <a:r>
              <a:rPr lang="en-US" sz="1600" dirty="0"/>
              <a:t> </a:t>
            </a:r>
            <a:r>
              <a:rPr lang="en-US" sz="1600" dirty="0" err="1"/>
              <a:t>conformes</a:t>
            </a:r>
            <a:r>
              <a:rPr lang="en-US" sz="1600" dirty="0"/>
              <a:t> au </a:t>
            </a:r>
            <a:r>
              <a:rPr lang="en-US" sz="1600" dirty="0" err="1"/>
              <a:t>Règlement</a:t>
            </a:r>
            <a:r>
              <a:rPr lang="en-US" sz="1600" dirty="0"/>
              <a:t> sanitaire international de 2005 (RSI).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Les </a:t>
            </a:r>
            <a:r>
              <a:rPr lang="en-US" sz="1600" dirty="0" err="1"/>
              <a:t>critères</a:t>
            </a:r>
            <a:r>
              <a:rPr lang="en-US" sz="1600" dirty="0"/>
              <a:t> </a:t>
            </a:r>
            <a:r>
              <a:rPr lang="en-US" sz="1600" dirty="0" err="1"/>
              <a:t>suivants</a:t>
            </a:r>
            <a:r>
              <a:rPr lang="en-US" sz="1600" dirty="0"/>
              <a:t> </a:t>
            </a:r>
            <a:r>
              <a:rPr lang="en-US" sz="1600" dirty="0" err="1"/>
              <a:t>sont</a:t>
            </a:r>
            <a:r>
              <a:rPr lang="en-US" sz="1600" dirty="0"/>
              <a:t> des </a:t>
            </a:r>
            <a:r>
              <a:rPr lang="en-US" sz="1600" dirty="0" err="1"/>
              <a:t>exemples</a:t>
            </a:r>
            <a:r>
              <a:rPr lang="en-US" sz="1600" dirty="0"/>
              <a:t> de </a:t>
            </a:r>
            <a:r>
              <a:rPr lang="en-US" sz="1600" dirty="0" err="1"/>
              <a:t>ce</a:t>
            </a:r>
            <a:r>
              <a:rPr lang="en-US" sz="1600" dirty="0"/>
              <a:t> qui </a:t>
            </a:r>
            <a:r>
              <a:rPr lang="en-US" sz="1600" dirty="0" err="1"/>
              <a:t>peut</a:t>
            </a:r>
            <a:r>
              <a:rPr lang="en-US" sz="1600" dirty="0"/>
              <a:t> </a:t>
            </a:r>
            <a:r>
              <a:rPr lang="en-US" sz="1600" dirty="0" err="1"/>
              <a:t>déclencher</a:t>
            </a:r>
            <a:r>
              <a:rPr lang="en-US" sz="1600" dirty="0"/>
              <a:t> </a:t>
            </a:r>
            <a:r>
              <a:rPr lang="en-US" sz="1600" dirty="0" err="1"/>
              <a:t>l'activation</a:t>
            </a:r>
            <a:r>
              <a:rPr lang="en-US" sz="1600" dirty="0"/>
              <a:t> d'un COU :</a:t>
            </a:r>
          </a:p>
          <a:p>
            <a:pPr lvl="1">
              <a:buClr>
                <a:srgbClr val="006A71"/>
              </a:buClr>
            </a:pPr>
            <a:r>
              <a:rPr lang="en-US" sz="1600" dirty="0" err="1"/>
              <a:t>Intérêt</a:t>
            </a:r>
            <a:r>
              <a:rPr lang="en-US" sz="1600" dirty="0"/>
              <a:t> et </a:t>
            </a:r>
            <a:r>
              <a:rPr lang="en-US" sz="1600" dirty="0" err="1"/>
              <a:t>priorités</a:t>
            </a:r>
            <a:r>
              <a:rPr lang="en-US" sz="1600" dirty="0"/>
              <a:t> au </a:t>
            </a:r>
            <a:r>
              <a:rPr lang="en-US" sz="1600" dirty="0" err="1"/>
              <a:t>niveau</a:t>
            </a:r>
            <a:r>
              <a:rPr lang="en-US" sz="1600" dirty="0"/>
              <a:t> national</a:t>
            </a:r>
          </a:p>
          <a:p>
            <a:pPr lvl="1">
              <a:buClr>
                <a:srgbClr val="006A71"/>
              </a:buClr>
            </a:pPr>
            <a:r>
              <a:rPr lang="en-US" sz="1600" dirty="0" err="1"/>
              <a:t>Nombre</a:t>
            </a:r>
            <a:r>
              <a:rPr lang="en-US" sz="1600" dirty="0"/>
              <a:t> de </a:t>
            </a:r>
            <a:r>
              <a:rPr lang="en-US" sz="1600" dirty="0" err="1"/>
              <a:t>cas</a:t>
            </a:r>
            <a:r>
              <a:rPr lang="en-US" sz="1600" dirty="0"/>
              <a:t> et/</a:t>
            </a:r>
            <a:r>
              <a:rPr lang="en-US" sz="1600" dirty="0" err="1"/>
              <a:t>ou</a:t>
            </a:r>
            <a:r>
              <a:rPr lang="en-US" sz="1600" dirty="0"/>
              <a:t> de </a:t>
            </a:r>
            <a:r>
              <a:rPr lang="en-US" sz="1600" dirty="0" err="1"/>
              <a:t>décès</a:t>
            </a:r>
            <a:r>
              <a:rPr lang="en-US" sz="1600" dirty="0"/>
              <a:t> </a:t>
            </a:r>
            <a:r>
              <a:rPr lang="en-US" sz="1600" dirty="0" err="1"/>
              <a:t>signalés</a:t>
            </a:r>
            <a:r>
              <a:rPr lang="en-US" sz="1600" dirty="0"/>
              <a:t> (sur la base des </a:t>
            </a:r>
            <a:r>
              <a:rPr lang="en-US" sz="1600" dirty="0" err="1"/>
              <a:t>valeurs</a:t>
            </a:r>
            <a:r>
              <a:rPr lang="en-US" sz="1600" dirty="0"/>
              <a:t> </a:t>
            </a:r>
            <a:r>
              <a:rPr lang="en-US" sz="1600" dirty="0" err="1"/>
              <a:t>seuils</a:t>
            </a:r>
            <a:r>
              <a:rPr lang="en-US" sz="1600" dirty="0"/>
              <a:t> </a:t>
            </a:r>
            <a:r>
              <a:rPr lang="en-US" sz="1600" dirty="0" err="1"/>
              <a:t>précédentes</a:t>
            </a:r>
            <a:r>
              <a:rPr lang="en-US" sz="1600" dirty="0"/>
              <a:t> ; pour les maladies </a:t>
            </a:r>
            <a:r>
              <a:rPr lang="en-US" sz="1600" dirty="0" err="1"/>
              <a:t>hautement</a:t>
            </a:r>
            <a:r>
              <a:rPr lang="en-US" sz="1600" dirty="0"/>
              <a:t> </a:t>
            </a:r>
            <a:r>
              <a:rPr lang="en-US" sz="1600" dirty="0" err="1"/>
              <a:t>prioritaires</a:t>
            </a:r>
            <a:r>
              <a:rPr lang="en-US" sz="1600" dirty="0"/>
              <a:t> </a:t>
            </a:r>
            <a:r>
              <a:rPr lang="en-US" sz="1600" dirty="0" err="1"/>
              <a:t>comme</a:t>
            </a:r>
            <a:r>
              <a:rPr lang="en-US" sz="1600" dirty="0"/>
              <a:t> la COVID-19, le </a:t>
            </a:r>
            <a:r>
              <a:rPr lang="en-US" sz="1600" dirty="0" err="1"/>
              <a:t>seuil</a:t>
            </a:r>
            <a:r>
              <a:rPr lang="en-US" sz="1600" dirty="0"/>
              <a:t> </a:t>
            </a:r>
            <a:r>
              <a:rPr lang="en-US" sz="1600" dirty="0" err="1"/>
              <a:t>pourrait</a:t>
            </a:r>
            <a:r>
              <a:rPr lang="en-US" sz="1600" dirty="0"/>
              <a:t> </a:t>
            </a:r>
            <a:r>
              <a:rPr lang="en-US" sz="1600" dirty="0" err="1"/>
              <a:t>être</a:t>
            </a:r>
            <a:r>
              <a:rPr lang="en-US" sz="1600" dirty="0"/>
              <a:t> d'un </a:t>
            </a:r>
            <a:r>
              <a:rPr lang="en-US" sz="1600" dirty="0" err="1"/>
              <a:t>seul</a:t>
            </a:r>
            <a:r>
              <a:rPr lang="en-US" sz="1600" dirty="0"/>
              <a:t> </a:t>
            </a:r>
            <a:r>
              <a:rPr lang="en-US" sz="1600" dirty="0" err="1"/>
              <a:t>cas</a:t>
            </a:r>
            <a:r>
              <a:rPr lang="en-US" sz="1600" dirty="0"/>
              <a:t>)</a:t>
            </a:r>
          </a:p>
          <a:p>
            <a:pPr lvl="1">
              <a:buClr>
                <a:srgbClr val="006A71"/>
              </a:buClr>
            </a:pPr>
            <a:r>
              <a:rPr lang="en-US" sz="1600" dirty="0"/>
              <a:t>Impact international/dispersion </a:t>
            </a:r>
            <a:r>
              <a:rPr lang="en-US" sz="1600" dirty="0" err="1"/>
              <a:t>géographique</a:t>
            </a:r>
            <a:endParaRPr lang="en-US" sz="1600" dirty="0"/>
          </a:p>
          <a:p>
            <a:pPr lvl="1">
              <a:buClr>
                <a:srgbClr val="006A71"/>
              </a:buClr>
            </a:pPr>
            <a:r>
              <a:rPr lang="en-US" sz="1600" dirty="0"/>
              <a:t>Menace pour la </a:t>
            </a:r>
            <a:r>
              <a:rPr lang="en-US" sz="1600" dirty="0" err="1"/>
              <a:t>santé</a:t>
            </a:r>
            <a:r>
              <a:rPr lang="en-US" sz="1600" dirty="0"/>
              <a:t> </a:t>
            </a:r>
            <a:r>
              <a:rPr lang="en-US" sz="1600" dirty="0" err="1"/>
              <a:t>publique</a:t>
            </a:r>
            <a:endParaRPr lang="en-US" sz="1600" dirty="0"/>
          </a:p>
          <a:p>
            <a:pPr lvl="1">
              <a:buClr>
                <a:srgbClr val="006A71"/>
              </a:buClr>
            </a:pPr>
            <a:r>
              <a:rPr lang="en-US" sz="1600" dirty="0" err="1"/>
              <a:t>Dépasse</a:t>
            </a:r>
            <a:r>
              <a:rPr lang="en-US" sz="1600" dirty="0"/>
              <a:t> la </a:t>
            </a:r>
            <a:r>
              <a:rPr lang="en-US" sz="1600" dirty="0" err="1"/>
              <a:t>capacité</a:t>
            </a:r>
            <a:r>
              <a:rPr lang="en-US" sz="1600" dirty="0"/>
              <a:t> de gestion/de dotation </a:t>
            </a:r>
            <a:r>
              <a:rPr lang="en-US" sz="1600" dirty="0" err="1"/>
              <a:t>en</a:t>
            </a:r>
            <a:r>
              <a:rPr lang="en-US" sz="1600" dirty="0"/>
              <a:t> personnel du </a:t>
            </a:r>
            <a:r>
              <a:rPr lang="en-US" sz="1600" dirty="0" err="1"/>
              <a:t>département</a:t>
            </a:r>
            <a:r>
              <a:rPr lang="en-US" sz="1600" dirty="0"/>
              <a:t>/</a:t>
            </a:r>
            <a:r>
              <a:rPr lang="en-US" sz="1600" dirty="0" err="1"/>
              <a:t>ministère</a:t>
            </a:r>
            <a:r>
              <a:rPr lang="en-US" sz="1600" dirty="0"/>
              <a:t> </a:t>
            </a:r>
            <a:r>
              <a:rPr lang="en-US" sz="1600" dirty="0" err="1"/>
              <a:t>coordinateur</a:t>
            </a:r>
            <a:r>
              <a:rPr lang="en-US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98401870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Processus</a:t>
            </a:r>
            <a:r>
              <a:rPr lang="en-US" dirty="0"/>
              <a:t> de </a:t>
            </a:r>
            <a:r>
              <a:rPr lang="en-US" dirty="0" err="1"/>
              <a:t>l'équipe</a:t>
            </a:r>
            <a:r>
              <a:rPr lang="en-US" dirty="0"/>
              <a:t> </a:t>
            </a:r>
            <a:r>
              <a:rPr lang="en-US" dirty="0" err="1"/>
              <a:t>d'évaluation</a:t>
            </a:r>
            <a:r>
              <a:rPr lang="en-US" dirty="0"/>
              <a:t> </a:t>
            </a:r>
            <a:r>
              <a:rPr lang="en-US" dirty="0" err="1"/>
              <a:t>préliminaire</a:t>
            </a:r>
            <a:r>
              <a:rPr lang="en-US" dirty="0"/>
              <a:t> (EEP)</a:t>
            </a:r>
          </a:p>
        </p:txBody>
      </p:sp>
      <p:pic>
        <p:nvPicPr>
          <p:cNvPr id="5" name="Picture 4" descr="MCj04112540000[1]">
            <a:extLst>
              <a:ext uri="{FF2B5EF4-FFF2-40B4-BE49-F238E27FC236}">
                <a16:creationId xmlns:a16="http://schemas.microsoft.com/office/drawing/2014/main" id="{6F6F24D8-ACF4-154D-B268-9C3043966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849" y="1077171"/>
            <a:ext cx="4086498" cy="3683152"/>
          </a:xfrm>
          <a:prstGeom prst="rect">
            <a:avLst/>
          </a:prstGeom>
          <a:noFill/>
          <a:ln w="9525">
            <a:solidFill>
              <a:srgbClr val="55BF8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8A38EAB-03DF-3F46-A9BE-1263969241C4}"/>
              </a:ext>
            </a:extLst>
          </p:cNvPr>
          <p:cNvSpPr txBox="1"/>
          <p:nvPr/>
        </p:nvSpPr>
        <p:spPr>
          <a:xfrm>
            <a:off x="4525552" y="2571750"/>
            <a:ext cx="19942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Calibri" panose="020F0502020204030204" pitchFamily="34" charset="0"/>
              </a:rPr>
              <a:t>La </a:t>
            </a:r>
            <a:r>
              <a:rPr lang="en-US" b="1" dirty="0" err="1">
                <a:solidFill>
                  <a:schemeClr val="bg2"/>
                </a:solidFill>
                <a:latin typeface="Calibri" panose="020F0502020204030204" pitchFamily="34" charset="0"/>
              </a:rPr>
              <a:t>décision</a:t>
            </a:r>
            <a:r>
              <a:rPr lang="en-US" b="1" dirty="0">
                <a:solidFill>
                  <a:schemeClr val="bg2"/>
                </a:solidFill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latin typeface="Calibri" panose="020F0502020204030204" pitchFamily="34" charset="0"/>
              </a:rPr>
              <a:t>est</a:t>
            </a:r>
            <a:r>
              <a:rPr lang="en-US" b="1" dirty="0">
                <a:solidFill>
                  <a:schemeClr val="bg2"/>
                </a:solidFill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latin typeface="Calibri" panose="020F0502020204030204" pitchFamily="34" charset="0"/>
              </a:rPr>
              <a:t>prise</a:t>
            </a:r>
            <a:r>
              <a:rPr lang="en-US" b="1" dirty="0">
                <a:solidFill>
                  <a:schemeClr val="bg2"/>
                </a:solidFill>
                <a:latin typeface="Calibri" panose="020F0502020204030204" pitchFamily="34" charset="0"/>
              </a:rPr>
              <a:t> sur la base </a:t>
            </a:r>
            <a:r>
              <a:rPr lang="en-US" b="1" dirty="0" err="1">
                <a:solidFill>
                  <a:schemeClr val="bg2"/>
                </a:solidFill>
                <a:latin typeface="Calibri" panose="020F0502020204030204" pitchFamily="34" charset="0"/>
              </a:rPr>
              <a:t>d'une</a:t>
            </a:r>
            <a:r>
              <a:rPr lang="en-US" b="1" dirty="0">
                <a:solidFill>
                  <a:schemeClr val="bg2"/>
                </a:solidFill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bg2"/>
                </a:solidFill>
                <a:latin typeface="Calibri" panose="020F0502020204030204" pitchFamily="34" charset="0"/>
              </a:rPr>
              <a:t>évaluation</a:t>
            </a:r>
            <a:r>
              <a:rPr lang="en-US" b="1" dirty="0">
                <a:solidFill>
                  <a:schemeClr val="bg2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FEF648-EEC0-B24C-A9C5-53B2FB2F4FDD}"/>
              </a:ext>
            </a:extLst>
          </p:cNvPr>
          <p:cNvSpPr txBox="1"/>
          <p:nvPr/>
        </p:nvSpPr>
        <p:spPr>
          <a:xfrm>
            <a:off x="1338217" y="1513058"/>
            <a:ext cx="2142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err="1">
                <a:solidFill>
                  <a:srgbClr val="006A71"/>
                </a:solidFill>
                <a:latin typeface="Calibri" panose="020F0502020204030204" pitchFamily="34" charset="0"/>
              </a:rPr>
              <a:t>À</a:t>
            </a:r>
            <a:r>
              <a:rPr lang="en-US" b="1" dirty="0">
                <a:solidFill>
                  <a:srgbClr val="006A71"/>
                </a:solidFill>
                <a:latin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6A71"/>
                </a:solidFill>
                <a:latin typeface="Calibri" panose="020F0502020204030204" pitchFamily="34" charset="0"/>
              </a:rPr>
              <a:t>activer</a:t>
            </a:r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5CB281-7DA2-D149-A3F5-53420BD15800}"/>
              </a:ext>
            </a:extLst>
          </p:cNvPr>
          <p:cNvSpPr txBox="1"/>
          <p:nvPr/>
        </p:nvSpPr>
        <p:spPr>
          <a:xfrm>
            <a:off x="7379787" y="1504349"/>
            <a:ext cx="2142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rgbClr val="006A71"/>
                </a:solidFill>
                <a:latin typeface="Calibri" panose="020F0502020204030204" pitchFamily="34" charset="0"/>
              </a:rPr>
              <a:t>À</a:t>
            </a:r>
            <a:r>
              <a:rPr lang="en-US" b="1" dirty="0">
                <a:solidFill>
                  <a:srgbClr val="006A71"/>
                </a:solidFill>
                <a:latin typeface="Calibri" panose="020F0502020204030204" pitchFamily="34" charset="0"/>
              </a:rPr>
              <a:t> ne pas </a:t>
            </a:r>
            <a:r>
              <a:rPr lang="en-US" b="1" dirty="0" err="1">
                <a:solidFill>
                  <a:srgbClr val="006A71"/>
                </a:solidFill>
                <a:latin typeface="Calibri" panose="020F0502020204030204" pitchFamily="34" charset="0"/>
              </a:rPr>
              <a:t>activer</a:t>
            </a:r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0630" y="2195941"/>
            <a:ext cx="345221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6A71"/>
              </a:buClr>
            </a:pP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discussion de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l'EEP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permettra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déterminer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les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données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disponibles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relatives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à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 menace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répondent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aux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critères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précédemment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définis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par le pays pour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activer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le COU, et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à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quel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niveau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réponse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231811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Modes </a:t>
            </a:r>
            <a:r>
              <a:rPr lang="en-US" dirty="0" err="1"/>
              <a:t>d'activation</a:t>
            </a:r>
            <a:r>
              <a:rPr lang="en-US" dirty="0"/>
              <a:t> du COU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7C2EA34-B476-C748-8CEB-AC8292BC9E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463820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79FE620-7F02-B245-98D5-29C8D753C1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6489670"/>
              </p:ext>
            </p:extLst>
          </p:nvPr>
        </p:nvGraphicFramePr>
        <p:xfrm>
          <a:off x="457200" y="361950"/>
          <a:ext cx="8382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Modes </a:t>
            </a:r>
            <a:r>
              <a:rPr lang="en-US" dirty="0" err="1"/>
              <a:t>d'activation</a:t>
            </a:r>
            <a:r>
              <a:rPr lang="en-US" dirty="0"/>
              <a:t> du COU</a:t>
            </a:r>
          </a:p>
        </p:txBody>
      </p:sp>
      <p:sp>
        <p:nvSpPr>
          <p:cNvPr id="17" name="Chevron 4">
            <a:extLst>
              <a:ext uri="{FF2B5EF4-FFF2-40B4-BE49-F238E27FC236}">
                <a16:creationId xmlns:a16="http://schemas.microsoft.com/office/drawing/2014/main" id="{F0389CA5-B6AC-DB45-AEC5-95490AA51CC0}"/>
              </a:ext>
            </a:extLst>
          </p:cNvPr>
          <p:cNvSpPr txBox="1"/>
          <p:nvPr/>
        </p:nvSpPr>
        <p:spPr>
          <a:xfrm>
            <a:off x="3613066" y="2272343"/>
            <a:ext cx="1932607" cy="12884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53340" rIns="26670" bIns="533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2000" b="1" dirty="0">
                <a:solidFill>
                  <a:schemeClr val="bg2"/>
                </a:solidFill>
              </a:rPr>
              <a:t>Watch</a:t>
            </a:r>
            <a:r>
              <a:rPr lang="fr-FR" sz="2000" b="1" kern="1200" dirty="0">
                <a:solidFill>
                  <a:schemeClr val="bg2"/>
                </a:solidFill>
              </a:rPr>
              <a:t> Mode</a:t>
            </a:r>
            <a:endParaRPr lang="en-US" sz="2000" b="1" kern="1200" dirty="0">
              <a:solidFill>
                <a:schemeClr val="bg2"/>
              </a:solidFill>
            </a:endParaRPr>
          </a:p>
        </p:txBody>
      </p:sp>
      <p:sp>
        <p:nvSpPr>
          <p:cNvPr id="23" name="Pentagon 22">
            <a:extLst>
              <a:ext uri="{FF2B5EF4-FFF2-40B4-BE49-F238E27FC236}">
                <a16:creationId xmlns:a16="http://schemas.microsoft.com/office/drawing/2014/main" id="{10A99C26-FDDF-4F42-AD02-CB80C59809A9}"/>
              </a:ext>
            </a:extLst>
          </p:cNvPr>
          <p:cNvSpPr/>
          <p:nvPr/>
        </p:nvSpPr>
        <p:spPr>
          <a:xfrm>
            <a:off x="5922988" y="2467035"/>
            <a:ext cx="3221012" cy="1325237"/>
          </a:xfrm>
          <a:prstGeom prst="homePlat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Mode </a:t>
            </a:r>
            <a:r>
              <a:rPr lang="en-US" b="1" dirty="0" err="1">
                <a:solidFill>
                  <a:srgbClr val="FFFFFF"/>
                </a:solidFill>
              </a:rPr>
              <a:t>réponse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1" name="Pentagon 20">
            <a:extLst>
              <a:ext uri="{FF2B5EF4-FFF2-40B4-BE49-F238E27FC236}">
                <a16:creationId xmlns:a16="http://schemas.microsoft.com/office/drawing/2014/main" id="{D25008AE-7B96-BD4F-B411-5E5D91134621}"/>
              </a:ext>
            </a:extLst>
          </p:cNvPr>
          <p:cNvSpPr/>
          <p:nvPr/>
        </p:nvSpPr>
        <p:spPr>
          <a:xfrm>
            <a:off x="3391258" y="2467033"/>
            <a:ext cx="3221012" cy="1325237"/>
          </a:xfrm>
          <a:prstGeom prst="homePlate">
            <a:avLst/>
          </a:prstGeom>
          <a:solidFill>
            <a:srgbClr val="F0A82C"/>
          </a:solidFill>
          <a:ln>
            <a:solidFill>
              <a:srgbClr val="F0A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Mode </a:t>
            </a:r>
            <a:r>
              <a:rPr lang="en-US" b="1" dirty="0" err="1">
                <a:solidFill>
                  <a:srgbClr val="FFFFFF"/>
                </a:solidFill>
              </a:rPr>
              <a:t>alerte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2" name="Pentagon 21">
            <a:extLst>
              <a:ext uri="{FF2B5EF4-FFF2-40B4-BE49-F238E27FC236}">
                <a16:creationId xmlns:a16="http://schemas.microsoft.com/office/drawing/2014/main" id="{F3FF213B-2F8D-484F-BD24-679F5AB68BAC}"/>
              </a:ext>
            </a:extLst>
          </p:cNvPr>
          <p:cNvSpPr/>
          <p:nvPr/>
        </p:nvSpPr>
        <p:spPr>
          <a:xfrm>
            <a:off x="900650" y="2453283"/>
            <a:ext cx="3221012" cy="1325237"/>
          </a:xfrm>
          <a:prstGeom prst="homePlate">
            <a:avLst/>
          </a:prstGeom>
          <a:solidFill>
            <a:srgbClr val="55BF8B"/>
          </a:solidFill>
          <a:ln>
            <a:solidFill>
              <a:srgbClr val="55B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Mode </a:t>
            </a:r>
            <a:r>
              <a:rPr lang="en-US" b="1" dirty="0" err="1">
                <a:solidFill>
                  <a:srgbClr val="FFFFFF"/>
                </a:solidFill>
              </a:rPr>
              <a:t>veille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2115263C-3CFA-634A-AD42-1AFCB15AC3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16397"/>
            <a:ext cx="8120743" cy="1155943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Après </a:t>
            </a:r>
            <a:r>
              <a:rPr lang="en-US" dirty="0" err="1"/>
              <a:t>avoir</a:t>
            </a:r>
            <a:r>
              <a:rPr lang="en-US" dirty="0"/>
              <a:t> </a:t>
            </a:r>
            <a:r>
              <a:rPr lang="en-US" dirty="0" err="1"/>
              <a:t>déterminé</a:t>
            </a:r>
            <a:r>
              <a:rPr lang="en-US" dirty="0"/>
              <a:t> que </a:t>
            </a:r>
            <a:r>
              <a:rPr lang="en-US" dirty="0" err="1"/>
              <a:t>l'activation</a:t>
            </a:r>
            <a:r>
              <a:rPr lang="en-US" dirty="0"/>
              <a:t> d'un COU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nécessaire</a:t>
            </a:r>
            <a:r>
              <a:rPr lang="en-US" dirty="0"/>
              <a:t>, un mode </a:t>
            </a:r>
            <a:r>
              <a:rPr lang="en-US" dirty="0" err="1"/>
              <a:t>d'activation</a:t>
            </a:r>
            <a:r>
              <a:rPr lang="en-US" dirty="0"/>
              <a:t> doit </a:t>
            </a:r>
            <a:r>
              <a:rPr lang="en-US" dirty="0" err="1"/>
              <a:t>être</a:t>
            </a:r>
            <a:r>
              <a:rPr lang="en-US" dirty="0"/>
              <a:t> mis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œuvre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fonction</a:t>
            </a:r>
            <a:r>
              <a:rPr lang="en-US" dirty="0"/>
              <a:t> des </a:t>
            </a:r>
            <a:r>
              <a:rPr lang="en-US" dirty="0" err="1"/>
              <a:t>résultats</a:t>
            </a:r>
            <a:r>
              <a:rPr lang="en-US" dirty="0"/>
              <a:t> de </a:t>
            </a:r>
            <a:r>
              <a:rPr lang="en-US" dirty="0" err="1"/>
              <a:t>l'évaluation</a:t>
            </a:r>
            <a:r>
              <a:rPr lang="en-US" dirty="0"/>
              <a:t> (le </a:t>
            </a:r>
            <a:r>
              <a:rPr lang="en-US" dirty="0" err="1"/>
              <a:t>processus</a:t>
            </a:r>
            <a:r>
              <a:rPr lang="en-US" dirty="0"/>
              <a:t> EEP). </a:t>
            </a:r>
          </a:p>
        </p:txBody>
      </p:sp>
    </p:spTree>
    <p:extLst>
      <p:ext uri="{BB962C8B-B14F-4D97-AF65-F5344CB8AC3E}">
        <p14:creationId xmlns:p14="http://schemas.microsoft.com/office/powerpoint/2010/main" val="2808940997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79FE620-7F02-B245-98D5-29C8D753C1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0401530"/>
              </p:ext>
            </p:extLst>
          </p:nvPr>
        </p:nvGraphicFramePr>
        <p:xfrm>
          <a:off x="457200" y="361950"/>
          <a:ext cx="8382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Modes </a:t>
            </a:r>
            <a:r>
              <a:rPr lang="en-US" dirty="0" err="1"/>
              <a:t>d'activation</a:t>
            </a:r>
            <a:r>
              <a:rPr lang="en-US" dirty="0"/>
              <a:t> du COU</a:t>
            </a:r>
          </a:p>
        </p:txBody>
      </p:sp>
      <p:sp>
        <p:nvSpPr>
          <p:cNvPr id="7" name="Chevron 4">
            <a:extLst>
              <a:ext uri="{FF2B5EF4-FFF2-40B4-BE49-F238E27FC236}">
                <a16:creationId xmlns:a16="http://schemas.microsoft.com/office/drawing/2014/main" id="{7C0D2020-4AEE-3140-91A4-986C7EE4DCF9}"/>
              </a:ext>
            </a:extLst>
          </p:cNvPr>
          <p:cNvSpPr txBox="1"/>
          <p:nvPr/>
        </p:nvSpPr>
        <p:spPr>
          <a:xfrm>
            <a:off x="3605697" y="895570"/>
            <a:ext cx="1932607" cy="12884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53340" rIns="26670" bIns="533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2000" b="1" kern="1200" dirty="0">
                <a:solidFill>
                  <a:schemeClr val="bg2"/>
                </a:solidFill>
              </a:rPr>
              <a:t>Alert Mode</a:t>
            </a:r>
            <a:endParaRPr lang="en-US" sz="2000" b="1" kern="1200" dirty="0">
              <a:solidFill>
                <a:schemeClr val="bg2"/>
              </a:solidFill>
            </a:endParaRPr>
          </a:p>
        </p:txBody>
      </p:sp>
      <p:sp>
        <p:nvSpPr>
          <p:cNvPr id="17" name="Chevron 4">
            <a:extLst>
              <a:ext uri="{FF2B5EF4-FFF2-40B4-BE49-F238E27FC236}">
                <a16:creationId xmlns:a16="http://schemas.microsoft.com/office/drawing/2014/main" id="{F0389CA5-B6AC-DB45-AEC5-95490AA51CC0}"/>
              </a:ext>
            </a:extLst>
          </p:cNvPr>
          <p:cNvSpPr txBox="1"/>
          <p:nvPr/>
        </p:nvSpPr>
        <p:spPr>
          <a:xfrm>
            <a:off x="3613066" y="2272343"/>
            <a:ext cx="1932607" cy="12884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53340" rIns="26670" bIns="533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2000" b="1" dirty="0">
                <a:solidFill>
                  <a:schemeClr val="bg2"/>
                </a:solidFill>
              </a:rPr>
              <a:t>Watch</a:t>
            </a:r>
            <a:r>
              <a:rPr lang="fr-FR" sz="2000" b="1" kern="1200" dirty="0">
                <a:solidFill>
                  <a:schemeClr val="bg2"/>
                </a:solidFill>
              </a:rPr>
              <a:t> Mode</a:t>
            </a:r>
            <a:endParaRPr lang="en-US" sz="2000" b="1" kern="1200" dirty="0">
              <a:solidFill>
                <a:schemeClr val="bg2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2115263C-3CFA-634A-AD42-1AFCB15AC3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16397"/>
            <a:ext cx="8120743" cy="3266032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2400" dirty="0"/>
              <a:t>Le COU </a:t>
            </a:r>
            <a:r>
              <a:rPr lang="en-US" sz="2400" dirty="0" err="1"/>
              <a:t>est</a:t>
            </a:r>
            <a:r>
              <a:rPr lang="en-US" sz="2400" dirty="0"/>
              <a:t> </a:t>
            </a:r>
            <a:r>
              <a:rPr lang="en-US" sz="2400" dirty="0" err="1"/>
              <a:t>activé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fonction</a:t>
            </a:r>
            <a:r>
              <a:rPr lang="en-US" sz="2400" dirty="0"/>
              <a:t> des </a:t>
            </a:r>
            <a:r>
              <a:rPr lang="en-US" sz="2400" dirty="0" err="1"/>
              <a:t>besoins</a:t>
            </a:r>
            <a:r>
              <a:rPr lang="en-US" sz="2400" dirty="0"/>
              <a:t> de </a:t>
            </a:r>
            <a:r>
              <a:rPr lang="en-US" sz="2400" dirty="0" err="1"/>
              <a:t>l'urgence</a:t>
            </a:r>
            <a:r>
              <a:rPr lang="en-US" sz="2400" dirty="0"/>
              <a:t> de </a:t>
            </a:r>
            <a:r>
              <a:rPr lang="en-US" sz="2400" dirty="0" err="1"/>
              <a:t>santé</a:t>
            </a:r>
            <a:r>
              <a:rPr lang="en-US" sz="2400" dirty="0"/>
              <a:t> </a:t>
            </a:r>
            <a:r>
              <a:rPr lang="en-US" sz="2400" dirty="0" err="1"/>
              <a:t>publique</a:t>
            </a:r>
            <a:r>
              <a:rPr lang="en-US" sz="2400" dirty="0"/>
              <a:t>.</a:t>
            </a:r>
          </a:p>
          <a:p>
            <a:pPr>
              <a:buClr>
                <a:srgbClr val="006A71"/>
              </a:buClr>
            </a:pPr>
            <a:r>
              <a:rPr lang="en-US" sz="2400" dirty="0"/>
              <a:t>Les modes et </a:t>
            </a:r>
            <a:r>
              <a:rPr lang="en-US" sz="2400" dirty="0" err="1"/>
              <a:t>niveaux</a:t>
            </a:r>
            <a:r>
              <a:rPr lang="en-US" sz="2400" dirty="0"/>
              <a:t> </a:t>
            </a:r>
            <a:r>
              <a:rPr lang="en-US" sz="2400" dirty="0" err="1"/>
              <a:t>d'activation</a:t>
            </a:r>
            <a:r>
              <a:rPr lang="en-US" sz="2400" dirty="0"/>
              <a:t> d'un COU </a:t>
            </a:r>
            <a:r>
              <a:rPr lang="en-US" sz="2400" dirty="0" err="1"/>
              <a:t>peuvent</a:t>
            </a:r>
            <a:r>
              <a:rPr lang="en-US" sz="2400" dirty="0"/>
              <a:t> varier au </a:t>
            </a:r>
            <a:r>
              <a:rPr lang="en-US" sz="2400" dirty="0" err="1"/>
              <a:t>cours</a:t>
            </a:r>
            <a:r>
              <a:rPr lang="en-US" sz="2400" dirty="0"/>
              <a:t> de </a:t>
            </a:r>
            <a:r>
              <a:rPr lang="en-US" sz="2400" dirty="0" err="1"/>
              <a:t>l'urgence</a:t>
            </a:r>
            <a:r>
              <a:rPr lang="en-US" sz="2400" dirty="0"/>
              <a:t>. </a:t>
            </a:r>
          </a:p>
          <a:p>
            <a:pPr lvl="1">
              <a:buClr>
                <a:srgbClr val="006A71"/>
              </a:buClr>
              <a:buFont typeface="Police système Courant"/>
              <a:buChar char="-"/>
            </a:pPr>
            <a:r>
              <a:rPr lang="en-US" dirty="0"/>
              <a:t>Un COU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actif</a:t>
            </a:r>
            <a:r>
              <a:rPr lang="en-US" dirty="0"/>
              <a:t> (c.-</a:t>
            </a:r>
            <a:r>
              <a:rPr lang="en-US" dirty="0" err="1"/>
              <a:t>à</a:t>
            </a:r>
            <a:r>
              <a:rPr lang="en-US" dirty="0"/>
              <a:t>-d. </a:t>
            </a:r>
            <a:r>
              <a:rPr lang="en-US" dirty="0" err="1"/>
              <a:t>en</a:t>
            </a:r>
            <a:r>
              <a:rPr lang="en-US" dirty="0"/>
              <a:t> mode </a:t>
            </a:r>
            <a:r>
              <a:rPr lang="en-US" dirty="0" err="1"/>
              <a:t>veille</a:t>
            </a:r>
            <a:r>
              <a:rPr lang="en-US" dirty="0"/>
              <a:t>) </a:t>
            </a:r>
            <a:r>
              <a:rPr lang="en-US" dirty="0" err="1"/>
              <a:t>avant</a:t>
            </a:r>
            <a:r>
              <a:rPr lang="en-US" dirty="0"/>
              <a:t> </a:t>
            </a:r>
            <a:r>
              <a:rPr lang="en-US" dirty="0" err="1"/>
              <a:t>d'atteindre</a:t>
            </a:r>
            <a:r>
              <a:rPr lang="en-US" dirty="0"/>
              <a:t> le mode </a:t>
            </a:r>
            <a:r>
              <a:rPr lang="en-US" dirty="0" err="1"/>
              <a:t>réponse</a:t>
            </a:r>
            <a:r>
              <a:rPr lang="en-US" dirty="0"/>
              <a:t>, pour </a:t>
            </a:r>
            <a:r>
              <a:rPr lang="en-US" dirty="0" err="1"/>
              <a:t>lequel</a:t>
            </a:r>
            <a:r>
              <a:rPr lang="en-US" dirty="0"/>
              <a:t> le </a:t>
            </a:r>
            <a:r>
              <a:rPr lang="en-US" dirty="0" err="1"/>
              <a:t>déploiement</a:t>
            </a:r>
            <a:r>
              <a:rPr lang="en-US" dirty="0"/>
              <a:t> d'un </a:t>
            </a:r>
            <a:r>
              <a:rPr lang="en-US" dirty="0" err="1"/>
              <a:t>système</a:t>
            </a:r>
            <a:r>
              <a:rPr lang="en-US" dirty="0"/>
              <a:t> de gestion des incidents (IMS)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requis</a:t>
            </a:r>
            <a:r>
              <a:rPr lang="en-US" dirty="0"/>
              <a:t>. </a:t>
            </a:r>
          </a:p>
          <a:p>
            <a:pPr lvl="1">
              <a:buClr>
                <a:srgbClr val="006A71"/>
              </a:buClr>
              <a:buFont typeface="Police système Courant"/>
              <a:buChar char="-"/>
            </a:pPr>
            <a:r>
              <a:rPr lang="en-US" dirty="0"/>
              <a:t>Les trois modes </a:t>
            </a:r>
            <a:r>
              <a:rPr lang="en-US" dirty="0" err="1"/>
              <a:t>d'activation</a:t>
            </a:r>
            <a:r>
              <a:rPr lang="en-US" dirty="0"/>
              <a:t> ne </a:t>
            </a:r>
            <a:r>
              <a:rPr lang="en-US" dirty="0" err="1"/>
              <a:t>s'appliquent</a:t>
            </a:r>
            <a:r>
              <a:rPr lang="en-US" dirty="0"/>
              <a:t> pas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toutes</a:t>
            </a:r>
            <a:r>
              <a:rPr lang="en-US" dirty="0"/>
              <a:t> les urgences. </a:t>
            </a:r>
          </a:p>
          <a:p>
            <a:pPr lvl="1"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171896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</a:t>
            </a:r>
            <a:r>
              <a:rPr lang="en-US" dirty="0" err="1"/>
              <a:t>veille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895570"/>
            <a:ext cx="4609750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2400" dirty="0"/>
              <a:t>Le mode </a:t>
            </a:r>
            <a:r>
              <a:rPr lang="en-US" sz="2400" dirty="0" err="1"/>
              <a:t>veille</a:t>
            </a:r>
            <a:r>
              <a:rPr lang="en-US" sz="2400" dirty="0"/>
              <a:t> </a:t>
            </a:r>
            <a:r>
              <a:rPr lang="en-US" sz="2400" dirty="0" err="1"/>
              <a:t>s'aligne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général</a:t>
            </a:r>
            <a:r>
              <a:rPr lang="en-US" sz="2400" dirty="0"/>
              <a:t> sur les </a:t>
            </a:r>
            <a:r>
              <a:rPr lang="en-US" sz="2400" dirty="0" err="1"/>
              <a:t>activités</a:t>
            </a:r>
            <a:r>
              <a:rPr lang="en-US" sz="2400" dirty="0"/>
              <a:t> </a:t>
            </a:r>
            <a:r>
              <a:rPr lang="en-US" sz="2400" dirty="0" err="1"/>
              <a:t>avant</a:t>
            </a:r>
            <a:r>
              <a:rPr lang="en-US" sz="2400" dirty="0"/>
              <a:t> </a:t>
            </a:r>
            <a:r>
              <a:rPr lang="en-US" sz="2400" dirty="0" err="1"/>
              <a:t>l'incident</a:t>
            </a:r>
            <a:r>
              <a:rPr lang="en-US" sz="2400" dirty="0"/>
              <a:t>. </a:t>
            </a:r>
          </a:p>
          <a:p>
            <a:pPr lvl="1"/>
            <a:r>
              <a:rPr lang="en-US" dirty="0"/>
              <a:t>Le personnel du COU surveille les conditions pour les </a:t>
            </a:r>
            <a:r>
              <a:rPr lang="en-US" dirty="0" err="1"/>
              <a:t>événements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les incidents qui </a:t>
            </a:r>
            <a:r>
              <a:rPr lang="en-US" dirty="0" err="1"/>
              <a:t>pourraient</a:t>
            </a:r>
            <a:r>
              <a:rPr lang="en-US" dirty="0"/>
              <a:t> </a:t>
            </a:r>
            <a:r>
              <a:rPr lang="en-US" dirty="0" err="1"/>
              <a:t>nécessiter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intervention de </a:t>
            </a:r>
            <a:r>
              <a:rPr lang="en-US" dirty="0" err="1"/>
              <a:t>santé</a:t>
            </a:r>
            <a:r>
              <a:rPr lang="en-US" dirty="0"/>
              <a:t> </a:t>
            </a:r>
            <a:r>
              <a:rPr lang="en-US" dirty="0" err="1"/>
              <a:t>publique</a:t>
            </a:r>
            <a:r>
              <a:rPr lang="en-US" dirty="0"/>
              <a:t> (</a:t>
            </a:r>
            <a:r>
              <a:rPr lang="en-US" dirty="0" err="1"/>
              <a:t>c'est</a:t>
            </a:r>
            <a:r>
              <a:rPr lang="en-US" dirty="0"/>
              <a:t>-</a:t>
            </a:r>
            <a:r>
              <a:rPr lang="en-US" dirty="0" err="1"/>
              <a:t>à</a:t>
            </a:r>
            <a:r>
              <a:rPr lang="en-US" dirty="0"/>
              <a:t>-dire des </a:t>
            </a:r>
            <a:r>
              <a:rPr lang="en-US" dirty="0" err="1"/>
              <a:t>cas</a:t>
            </a:r>
            <a:r>
              <a:rPr lang="en-US" dirty="0"/>
              <a:t> </a:t>
            </a:r>
            <a:r>
              <a:rPr lang="en-US" dirty="0" err="1"/>
              <a:t>élevés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inattendus</a:t>
            </a:r>
            <a:r>
              <a:rPr lang="en-US" dirty="0"/>
              <a:t> de COVID-19).</a:t>
            </a:r>
          </a:p>
          <a:p>
            <a:pPr lvl="1"/>
            <a:r>
              <a:rPr lang="en-US" dirty="0"/>
              <a:t>Le personnel de la cellule de base </a:t>
            </a:r>
            <a:r>
              <a:rPr lang="en-US" dirty="0" err="1"/>
              <a:t>effectue</a:t>
            </a:r>
            <a:r>
              <a:rPr lang="en-US" dirty="0"/>
              <a:t> les </a:t>
            </a:r>
            <a:r>
              <a:rPr lang="en-US" dirty="0" err="1"/>
              <a:t>opérations</a:t>
            </a:r>
            <a:r>
              <a:rPr lang="en-US" dirty="0"/>
              <a:t> de routine.</a:t>
            </a:r>
          </a:p>
        </p:txBody>
      </p:sp>
      <p:sp>
        <p:nvSpPr>
          <p:cNvPr id="11" name="Pentagon 10">
            <a:extLst>
              <a:ext uri="{FF2B5EF4-FFF2-40B4-BE49-F238E27FC236}">
                <a16:creationId xmlns:a16="http://schemas.microsoft.com/office/drawing/2014/main" id="{F5F9C694-6652-734E-9E3B-38B58B234020}"/>
              </a:ext>
            </a:extLst>
          </p:cNvPr>
          <p:cNvSpPr/>
          <p:nvPr/>
        </p:nvSpPr>
        <p:spPr>
          <a:xfrm>
            <a:off x="5465788" y="2105787"/>
            <a:ext cx="3221012" cy="1325237"/>
          </a:xfrm>
          <a:prstGeom prst="homePlate">
            <a:avLst/>
          </a:prstGeom>
          <a:solidFill>
            <a:srgbClr val="55BF8B"/>
          </a:solidFill>
          <a:ln>
            <a:solidFill>
              <a:srgbClr val="55B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Mode </a:t>
            </a:r>
            <a:r>
              <a:rPr lang="en-US" b="1" dirty="0" err="1">
                <a:solidFill>
                  <a:srgbClr val="FFFFFF"/>
                </a:solidFill>
              </a:rPr>
              <a:t>veille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224673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</a:t>
            </a:r>
            <a:r>
              <a:rPr lang="en-US" dirty="0" err="1"/>
              <a:t>alerte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199" y="1012571"/>
            <a:ext cx="4890655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Le mode </a:t>
            </a:r>
            <a:r>
              <a:rPr lang="en-US" dirty="0" err="1"/>
              <a:t>alerte</a:t>
            </a:r>
            <a:r>
              <a:rPr lang="en-US" dirty="0"/>
              <a:t>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intervenir</a:t>
            </a:r>
            <a:r>
              <a:rPr lang="en-US" dirty="0"/>
              <a:t> </a:t>
            </a:r>
            <a:r>
              <a:rPr lang="en-US" dirty="0" err="1"/>
              <a:t>avant</a:t>
            </a:r>
            <a:r>
              <a:rPr lang="en-US" dirty="0"/>
              <a:t>, pendant </a:t>
            </a:r>
            <a:r>
              <a:rPr lang="en-US" dirty="0" err="1"/>
              <a:t>ou</a:t>
            </a:r>
            <a:r>
              <a:rPr lang="en-US" dirty="0"/>
              <a:t> après </a:t>
            </a:r>
            <a:r>
              <a:rPr lang="en-US" dirty="0" err="1"/>
              <a:t>l'incident</a:t>
            </a:r>
            <a:r>
              <a:rPr lang="en-US" dirty="0"/>
              <a:t>.</a:t>
            </a:r>
          </a:p>
          <a:p>
            <a:pPr lvl="1"/>
            <a:r>
              <a:rPr lang="en-US" sz="1800" dirty="0"/>
              <a:t>Se </a:t>
            </a:r>
            <a:r>
              <a:rPr lang="en-US" sz="1800" dirty="0" err="1"/>
              <a:t>produit</a:t>
            </a:r>
            <a:r>
              <a:rPr lang="en-US" sz="1800" dirty="0"/>
              <a:t> </a:t>
            </a:r>
            <a:r>
              <a:rPr lang="en-US" sz="1800" dirty="0" err="1"/>
              <a:t>généralement</a:t>
            </a:r>
            <a:r>
              <a:rPr lang="en-US" sz="1800" dirty="0"/>
              <a:t> </a:t>
            </a:r>
            <a:r>
              <a:rPr lang="en-US" sz="1800" dirty="0" err="1"/>
              <a:t>lorsque</a:t>
            </a:r>
            <a:r>
              <a:rPr lang="en-US" sz="1800" dirty="0"/>
              <a:t> les actions de </a:t>
            </a:r>
            <a:r>
              <a:rPr lang="en-US" sz="1800" dirty="0" err="1"/>
              <a:t>préparation</a:t>
            </a:r>
            <a:r>
              <a:rPr lang="en-US" sz="1800" dirty="0"/>
              <a:t> </a:t>
            </a:r>
            <a:r>
              <a:rPr lang="en-US" sz="1800" dirty="0" err="1"/>
              <a:t>nécessitent</a:t>
            </a:r>
            <a:r>
              <a:rPr lang="en-US" sz="1800" dirty="0"/>
              <a:t> </a:t>
            </a:r>
            <a:r>
              <a:rPr lang="en-US" sz="1800" dirty="0" err="1"/>
              <a:t>une</a:t>
            </a:r>
            <a:r>
              <a:rPr lang="en-US" sz="1800" dirty="0"/>
              <a:t> implication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amont</a:t>
            </a:r>
            <a:r>
              <a:rPr lang="en-US" sz="1800" dirty="0"/>
              <a:t> d'un </a:t>
            </a:r>
            <a:r>
              <a:rPr lang="en-US" sz="1800" dirty="0" err="1"/>
              <a:t>événement</a:t>
            </a:r>
            <a:r>
              <a:rPr lang="en-US" sz="1800" dirty="0"/>
              <a:t>. </a:t>
            </a:r>
          </a:p>
          <a:p>
            <a:pPr lvl="1"/>
            <a:r>
              <a:rPr lang="en-US" sz="1800" dirty="0" err="1"/>
              <a:t>Entraîne</a:t>
            </a:r>
            <a:r>
              <a:rPr lang="en-US" sz="1800" dirty="0"/>
              <a:t> </a:t>
            </a:r>
            <a:r>
              <a:rPr lang="en-US" sz="1800" dirty="0" err="1"/>
              <a:t>une</a:t>
            </a:r>
            <a:r>
              <a:rPr lang="en-US" sz="1800" dirty="0"/>
              <a:t> </a:t>
            </a:r>
            <a:r>
              <a:rPr lang="en-US" sz="1800" dirty="0" err="1"/>
              <a:t>sensibilisation</a:t>
            </a:r>
            <a:r>
              <a:rPr lang="en-US" sz="1800" dirty="0"/>
              <a:t> </a:t>
            </a:r>
            <a:r>
              <a:rPr lang="en-US" sz="1800" dirty="0" err="1"/>
              <a:t>renforcée</a:t>
            </a:r>
            <a:r>
              <a:rPr lang="en-US" sz="1800" dirty="0"/>
              <a:t>, un contact </a:t>
            </a:r>
            <a:r>
              <a:rPr lang="en-US" sz="1800" dirty="0" err="1"/>
              <a:t>renforcé</a:t>
            </a:r>
            <a:r>
              <a:rPr lang="en-US" sz="1800" dirty="0"/>
              <a:t> avec les </a:t>
            </a:r>
            <a:r>
              <a:rPr lang="en-US" sz="1800" dirty="0" err="1"/>
              <a:t>organismes</a:t>
            </a:r>
            <a:r>
              <a:rPr lang="en-US" sz="1800" dirty="0"/>
              <a:t> </a:t>
            </a:r>
            <a:r>
              <a:rPr lang="en-US" sz="1800" dirty="0" err="1"/>
              <a:t>extérieurs</a:t>
            </a:r>
            <a:r>
              <a:rPr lang="en-US" sz="1800" dirty="0"/>
              <a:t>, </a:t>
            </a:r>
            <a:r>
              <a:rPr lang="en-US" sz="1800" dirty="0" err="1"/>
              <a:t>une</a:t>
            </a:r>
            <a:r>
              <a:rPr lang="en-US" sz="1800" dirty="0"/>
              <a:t> planification </a:t>
            </a:r>
            <a:r>
              <a:rPr lang="en-US" sz="1800" dirty="0" err="1"/>
              <a:t>spécifique</a:t>
            </a:r>
            <a:r>
              <a:rPr lang="en-US" sz="1800" dirty="0"/>
              <a:t> </a:t>
            </a:r>
            <a:r>
              <a:rPr lang="en-US" sz="1800" dirty="0" err="1"/>
              <a:t>à</a:t>
            </a:r>
            <a:r>
              <a:rPr lang="en-US" sz="1800" dirty="0"/>
              <a:t> </a:t>
            </a:r>
            <a:r>
              <a:rPr lang="en-US" sz="1800" dirty="0" err="1"/>
              <a:t>l'événement</a:t>
            </a:r>
            <a:r>
              <a:rPr lang="en-US" sz="1800" dirty="0"/>
              <a:t> et/</a:t>
            </a:r>
            <a:r>
              <a:rPr lang="en-US" sz="1800" dirty="0" err="1"/>
              <a:t>ou</a:t>
            </a:r>
            <a:r>
              <a:rPr lang="en-US" sz="1800" dirty="0"/>
              <a:t> </a:t>
            </a:r>
            <a:r>
              <a:rPr lang="en-US" sz="1800" dirty="0" err="1"/>
              <a:t>une</a:t>
            </a:r>
            <a:r>
              <a:rPr lang="en-US" sz="1800" dirty="0"/>
              <a:t> </a:t>
            </a:r>
            <a:r>
              <a:rPr lang="en-US" sz="1800" dirty="0" err="1"/>
              <a:t>mobilisation</a:t>
            </a:r>
            <a:r>
              <a:rPr lang="en-US" sz="1800" dirty="0"/>
              <a:t> </a:t>
            </a:r>
            <a:r>
              <a:rPr lang="en-US" sz="1800" dirty="0" err="1"/>
              <a:t>initiale</a:t>
            </a:r>
            <a:r>
              <a:rPr lang="en-US" sz="1800" dirty="0"/>
              <a:t> des </a:t>
            </a:r>
            <a:r>
              <a:rPr lang="en-US" sz="1800" dirty="0" err="1"/>
              <a:t>ressources</a:t>
            </a:r>
            <a:r>
              <a:rPr lang="en-US" sz="1800" dirty="0"/>
              <a:t>. </a:t>
            </a:r>
          </a:p>
        </p:txBody>
      </p:sp>
      <p:sp>
        <p:nvSpPr>
          <p:cNvPr id="12" name="Pentagon 11">
            <a:extLst>
              <a:ext uri="{FF2B5EF4-FFF2-40B4-BE49-F238E27FC236}">
                <a16:creationId xmlns:a16="http://schemas.microsoft.com/office/drawing/2014/main" id="{82BA45EE-EF65-4C43-BFA8-29FA7BE4A092}"/>
              </a:ext>
            </a:extLst>
          </p:cNvPr>
          <p:cNvSpPr/>
          <p:nvPr/>
        </p:nvSpPr>
        <p:spPr>
          <a:xfrm>
            <a:off x="5465788" y="2105063"/>
            <a:ext cx="3221012" cy="1325237"/>
          </a:xfrm>
          <a:prstGeom prst="homePlate">
            <a:avLst/>
          </a:prstGeom>
          <a:solidFill>
            <a:srgbClr val="F0A82C"/>
          </a:solidFill>
          <a:ln>
            <a:solidFill>
              <a:srgbClr val="F0A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Mode </a:t>
            </a:r>
            <a:r>
              <a:rPr lang="en-US" b="1" dirty="0" err="1">
                <a:solidFill>
                  <a:srgbClr val="FFFFFF"/>
                </a:solidFill>
              </a:rPr>
              <a:t>alerte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045580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</a:t>
            </a:r>
            <a:r>
              <a:rPr lang="en-US" dirty="0" err="1"/>
              <a:t>réponse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387928" y="994283"/>
            <a:ext cx="4978399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2400" dirty="0"/>
              <a:t>Le mode </a:t>
            </a:r>
            <a:r>
              <a:rPr lang="en-US" sz="2400" dirty="0" err="1"/>
              <a:t>réponse</a:t>
            </a:r>
            <a:r>
              <a:rPr lang="en-US" sz="2400" dirty="0"/>
              <a:t> </a:t>
            </a:r>
            <a:r>
              <a:rPr lang="en-US" sz="2400" dirty="0" err="1"/>
              <a:t>est</a:t>
            </a:r>
            <a:r>
              <a:rPr lang="en-US" sz="2400" dirty="0"/>
              <a:t> </a:t>
            </a:r>
            <a:r>
              <a:rPr lang="en-US" sz="2400" dirty="0" err="1"/>
              <a:t>associé</a:t>
            </a:r>
            <a:r>
              <a:rPr lang="en-US" sz="2400" dirty="0"/>
              <a:t> aux </a:t>
            </a:r>
            <a:r>
              <a:rPr lang="en-US" sz="2400" dirty="0" err="1"/>
              <a:t>activités</a:t>
            </a:r>
            <a:r>
              <a:rPr lang="en-US" sz="2400" dirty="0"/>
              <a:t> de </a:t>
            </a:r>
            <a:r>
              <a:rPr lang="en-US" sz="2400" dirty="0" err="1"/>
              <a:t>l'incident</a:t>
            </a:r>
            <a:r>
              <a:rPr lang="en-US" sz="2400" dirty="0"/>
              <a:t>.</a:t>
            </a:r>
          </a:p>
          <a:p>
            <a:pPr lvl="1"/>
            <a:r>
              <a:rPr lang="en-US" dirty="0"/>
              <a:t>Suit </a:t>
            </a:r>
            <a:r>
              <a:rPr lang="en-US" dirty="0" err="1"/>
              <a:t>généralement</a:t>
            </a:r>
            <a:r>
              <a:rPr lang="en-US" dirty="0"/>
              <a:t> la </a:t>
            </a:r>
            <a:r>
              <a:rPr lang="en-US" dirty="0" err="1"/>
              <a:t>recommandation</a:t>
            </a:r>
            <a:r>
              <a:rPr lang="en-US" dirty="0"/>
              <a:t> </a:t>
            </a:r>
            <a:r>
              <a:rPr lang="en-US" dirty="0" err="1"/>
              <a:t>générée</a:t>
            </a:r>
            <a:r>
              <a:rPr lang="en-US" dirty="0"/>
              <a:t> par le </a:t>
            </a:r>
            <a:r>
              <a:rPr lang="en-US" dirty="0" err="1"/>
              <a:t>processus</a:t>
            </a:r>
            <a:r>
              <a:rPr lang="en-US" dirty="0"/>
              <a:t> de </a:t>
            </a:r>
            <a:r>
              <a:rPr lang="en-US" dirty="0" err="1"/>
              <a:t>l'équipe</a:t>
            </a:r>
            <a:r>
              <a:rPr lang="en-US" dirty="0"/>
              <a:t> </a:t>
            </a:r>
            <a:r>
              <a:rPr lang="en-US" dirty="0" err="1"/>
              <a:t>d'évaluation</a:t>
            </a:r>
            <a:r>
              <a:rPr lang="en-US" dirty="0"/>
              <a:t> </a:t>
            </a:r>
            <a:r>
              <a:rPr lang="en-US" dirty="0" err="1"/>
              <a:t>préliminaire</a:t>
            </a:r>
            <a:r>
              <a:rPr lang="en-US" dirty="0"/>
              <a:t> (EEP) et/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</a:t>
            </a:r>
            <a:r>
              <a:rPr lang="en-US" dirty="0" err="1"/>
              <a:t>demande</a:t>
            </a:r>
            <a:r>
              <a:rPr lang="en-US" dirty="0"/>
              <a:t> du </a:t>
            </a:r>
            <a:r>
              <a:rPr lang="en-US" dirty="0" err="1"/>
              <a:t>directeur</a:t>
            </a:r>
            <a:r>
              <a:rPr lang="en-US" dirty="0"/>
              <a:t> du </a:t>
            </a:r>
            <a:r>
              <a:rPr lang="en-US" dirty="0" err="1"/>
              <a:t>département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du </a:t>
            </a:r>
            <a:r>
              <a:rPr lang="en-US" dirty="0" err="1"/>
              <a:t>ministère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de </a:t>
            </a:r>
            <a:r>
              <a:rPr lang="en-US" dirty="0" err="1"/>
              <a:t>ses</a:t>
            </a:r>
            <a:r>
              <a:rPr lang="en-US" dirty="0"/>
              <a:t> </a:t>
            </a:r>
            <a:r>
              <a:rPr lang="en-US" dirty="0" err="1"/>
              <a:t>supérieurs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Se </a:t>
            </a:r>
            <a:r>
              <a:rPr lang="en-US" dirty="0" err="1"/>
              <a:t>produit</a:t>
            </a:r>
            <a:r>
              <a:rPr lang="en-US" dirty="0"/>
              <a:t> </a:t>
            </a:r>
            <a:r>
              <a:rPr lang="en-US" dirty="0" err="1"/>
              <a:t>lorsque</a:t>
            </a:r>
            <a:r>
              <a:rPr lang="en-US" dirty="0"/>
              <a:t> le </a:t>
            </a:r>
            <a:r>
              <a:rPr lang="en-US" dirty="0" err="1"/>
              <a:t>système</a:t>
            </a:r>
            <a:r>
              <a:rPr lang="en-US" dirty="0"/>
              <a:t> de gestion des incidents (IMS)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activé</a:t>
            </a:r>
            <a:r>
              <a:rPr lang="en-US" dirty="0"/>
              <a:t>. </a:t>
            </a:r>
          </a:p>
        </p:txBody>
      </p:sp>
      <p:sp>
        <p:nvSpPr>
          <p:cNvPr id="11" name="Pentagon 10">
            <a:extLst>
              <a:ext uri="{FF2B5EF4-FFF2-40B4-BE49-F238E27FC236}">
                <a16:creationId xmlns:a16="http://schemas.microsoft.com/office/drawing/2014/main" id="{5CA619F2-E14F-294D-A54A-8B0004BE5C21}"/>
              </a:ext>
            </a:extLst>
          </p:cNvPr>
          <p:cNvSpPr/>
          <p:nvPr/>
        </p:nvSpPr>
        <p:spPr>
          <a:xfrm>
            <a:off x="5465788" y="2098990"/>
            <a:ext cx="3221012" cy="1325237"/>
          </a:xfrm>
          <a:prstGeom prst="homePlat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Mode </a:t>
            </a:r>
            <a:r>
              <a:rPr lang="en-US" b="1" dirty="0" err="1">
                <a:solidFill>
                  <a:srgbClr val="FFFFFF"/>
                </a:solidFill>
              </a:rPr>
              <a:t>réponse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934981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</a:t>
            </a:r>
            <a:r>
              <a:rPr lang="en-US" dirty="0" err="1"/>
              <a:t>réponse</a:t>
            </a:r>
            <a:r>
              <a:rPr lang="en-US" dirty="0"/>
              <a:t> et IMS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00906"/>
            <a:ext cx="8229600" cy="3341688"/>
          </a:xfrm>
        </p:spPr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système</a:t>
            </a:r>
            <a:r>
              <a:rPr lang="en-US" dirty="0"/>
              <a:t> de gestion des incidents (IMS) fait </a:t>
            </a:r>
            <a:r>
              <a:rPr lang="en-US" dirty="0" err="1"/>
              <a:t>référence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structure </a:t>
            </a:r>
            <a:r>
              <a:rPr lang="en-US" dirty="0" err="1"/>
              <a:t>organisationnelle</a:t>
            </a:r>
            <a:r>
              <a:rPr lang="en-US" dirty="0"/>
              <a:t> </a:t>
            </a:r>
            <a:r>
              <a:rPr lang="en-US" dirty="0" err="1"/>
              <a:t>temporaire</a:t>
            </a:r>
            <a:r>
              <a:rPr lang="en-US" dirty="0"/>
              <a:t> qui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activée</a:t>
            </a:r>
            <a:r>
              <a:rPr lang="en-US" dirty="0"/>
              <a:t> pour </a:t>
            </a:r>
            <a:r>
              <a:rPr lang="en-US" dirty="0" err="1"/>
              <a:t>soutenir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réponse</a:t>
            </a:r>
            <a:r>
              <a:rPr lang="en-US" dirty="0"/>
              <a:t>, </a:t>
            </a:r>
            <a:r>
              <a:rPr lang="en-US" dirty="0" err="1"/>
              <a:t>quel</a:t>
            </a:r>
            <a:r>
              <a:rPr lang="en-US" dirty="0"/>
              <a:t> que </a:t>
            </a:r>
            <a:r>
              <a:rPr lang="en-US" dirty="0" err="1"/>
              <a:t>soit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cause, </a:t>
            </a:r>
            <a:r>
              <a:rPr lang="en-US" dirty="0" err="1"/>
              <a:t>sa</a:t>
            </a:r>
            <a:r>
              <a:rPr lang="en-US" dirty="0"/>
              <a:t> taille, son emplacement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complexité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r>
              <a:rPr lang="en-US" dirty="0" err="1">
                <a:cs typeface="Calibri" panose="020F0502020204030204" pitchFamily="34" charset="0"/>
              </a:rPr>
              <a:t>Voir</a:t>
            </a:r>
            <a:r>
              <a:rPr lang="en-US" dirty="0">
                <a:cs typeface="Calibri" panose="020F0502020204030204" pitchFamily="34" charset="0"/>
              </a:rPr>
              <a:t> le module "Comment </a:t>
            </a:r>
            <a:r>
              <a:rPr lang="en-US" dirty="0" err="1">
                <a:cs typeface="Calibri" panose="020F0502020204030204" pitchFamily="34" charset="0"/>
              </a:rPr>
              <a:t>organiser</a:t>
            </a:r>
            <a:r>
              <a:rPr lang="en-US" dirty="0">
                <a:cs typeface="Calibri" panose="020F0502020204030204" pitchFamily="34" charset="0"/>
              </a:rPr>
              <a:t> </a:t>
            </a:r>
            <a:r>
              <a:rPr lang="en-US" dirty="0" err="1">
                <a:cs typeface="Calibri" panose="020F0502020204030204" pitchFamily="34" charset="0"/>
              </a:rPr>
              <a:t>une</a:t>
            </a:r>
            <a:r>
              <a:rPr lang="en-US" dirty="0">
                <a:cs typeface="Calibri" panose="020F0502020204030204" pitchFamily="34" charset="0"/>
              </a:rPr>
              <a:t> </a:t>
            </a:r>
            <a:r>
              <a:rPr lang="en-US" dirty="0" err="1">
                <a:cs typeface="Calibri" panose="020F0502020204030204" pitchFamily="34" charset="0"/>
              </a:rPr>
              <a:t>réponse</a:t>
            </a:r>
            <a:r>
              <a:rPr lang="en-US" dirty="0">
                <a:cs typeface="Calibri" panose="020F0502020204030204" pitchFamily="34" charset="0"/>
              </a:rPr>
              <a:t> ?" pour plus de </a:t>
            </a:r>
            <a:r>
              <a:rPr lang="en-US" dirty="0" err="1">
                <a:cs typeface="Calibri" panose="020F0502020204030204" pitchFamily="34" charset="0"/>
              </a:rPr>
              <a:t>détails</a:t>
            </a:r>
            <a:r>
              <a:rPr lang="en-US" dirty="0">
                <a:cs typeface="Calibri" panose="020F0502020204030204" pitchFamily="34" charset="0"/>
              </a:rPr>
              <a:t> sur </a:t>
            </a:r>
            <a:r>
              <a:rPr lang="en-US" dirty="0" err="1">
                <a:cs typeface="Calibri" panose="020F0502020204030204" pitchFamily="34" charset="0"/>
              </a:rPr>
              <a:t>l'IMS</a:t>
            </a:r>
            <a:r>
              <a:rPr lang="en-US" dirty="0">
                <a:cs typeface="Calibri" panose="020F0502020204030204" pitchFamily="34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5CA619F2-E14F-294D-A54A-8B0004BE5C21}"/>
              </a:ext>
            </a:extLst>
          </p:cNvPr>
          <p:cNvSpPr/>
          <p:nvPr/>
        </p:nvSpPr>
        <p:spPr>
          <a:xfrm>
            <a:off x="5465788" y="2098990"/>
            <a:ext cx="3221012" cy="1325237"/>
          </a:xfrm>
          <a:prstGeom prst="homePlat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Mode </a:t>
            </a:r>
            <a:r>
              <a:rPr lang="en-US" b="1" dirty="0" err="1">
                <a:solidFill>
                  <a:srgbClr val="FFFFFF"/>
                </a:solidFill>
              </a:rPr>
              <a:t>réponse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7274" y="1953649"/>
            <a:ext cx="53485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Police système Courant"/>
              <a:buChar char="-"/>
            </a:pP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standardise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l'approche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réponse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entre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tous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les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niveaux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du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gouvernement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le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secteur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privé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les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organisations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non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gouvernementales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742950" lvl="1" indent="-285750">
              <a:buFont typeface="Police système Courant"/>
              <a:buChar char="-"/>
            </a:pP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s'appuie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sur le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déploiement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d'un personnel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qualifié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pour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coordonner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efficacement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 </a:t>
            </a:r>
            <a:r>
              <a:rPr lang="en-US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réponse</a:t>
            </a:r>
            <a:r>
              <a:rPr lang="en-US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45242276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Niveaux</a:t>
            </a:r>
            <a:r>
              <a:rPr lang="en-US" dirty="0"/>
              <a:t> </a:t>
            </a:r>
            <a:r>
              <a:rPr lang="en-US" dirty="0" err="1"/>
              <a:t>d'activation</a:t>
            </a:r>
            <a:r>
              <a:rPr lang="en-US" dirty="0"/>
              <a:t> du COU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80D4F82-59F9-B445-A589-CF9A39FE6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97441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Objectifs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Discuter</a:t>
            </a:r>
            <a:r>
              <a:rPr lang="en-US" dirty="0"/>
              <a:t> du </a:t>
            </a:r>
            <a:r>
              <a:rPr lang="en-US" dirty="0" err="1"/>
              <a:t>processus</a:t>
            </a:r>
            <a:r>
              <a:rPr lang="en-US" dirty="0"/>
              <a:t> </a:t>
            </a:r>
            <a:r>
              <a:rPr lang="en-US" dirty="0" err="1"/>
              <a:t>d'activation</a:t>
            </a:r>
            <a:r>
              <a:rPr lang="en-US" dirty="0"/>
              <a:t> du </a:t>
            </a:r>
            <a:r>
              <a:rPr lang="en-US" dirty="0" err="1"/>
              <a:t>centre</a:t>
            </a:r>
            <a:r>
              <a:rPr lang="en-US" dirty="0"/>
              <a:t> des </a:t>
            </a:r>
            <a:r>
              <a:rPr lang="en-US" dirty="0" err="1"/>
              <a:t>opérations</a:t>
            </a:r>
            <a:r>
              <a:rPr lang="en-US" dirty="0"/>
              <a:t> </a:t>
            </a:r>
            <a:r>
              <a:rPr lang="en-US" dirty="0" err="1"/>
              <a:t>d'urgence</a:t>
            </a:r>
            <a:r>
              <a:rPr lang="en-US" dirty="0"/>
              <a:t> (COU) </a:t>
            </a:r>
            <a:r>
              <a:rPr lang="en-US" dirty="0" err="1"/>
              <a:t>lors</a:t>
            </a:r>
            <a:r>
              <a:rPr lang="en-US" dirty="0"/>
              <a:t> de la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COVID-19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Décrire</a:t>
            </a:r>
            <a:r>
              <a:rPr lang="en-US" dirty="0"/>
              <a:t> la </a:t>
            </a:r>
            <a:r>
              <a:rPr lang="en-US" dirty="0" err="1"/>
              <a:t>fonction</a:t>
            </a:r>
            <a:r>
              <a:rPr lang="en-US" dirty="0"/>
              <a:t> de </a:t>
            </a:r>
            <a:r>
              <a:rPr lang="en-US" dirty="0" err="1"/>
              <a:t>l'équipe</a:t>
            </a:r>
            <a:r>
              <a:rPr lang="en-US" dirty="0"/>
              <a:t> </a:t>
            </a:r>
            <a:r>
              <a:rPr lang="en-US" dirty="0" err="1"/>
              <a:t>d'évaluation</a:t>
            </a:r>
            <a:r>
              <a:rPr lang="en-US" dirty="0"/>
              <a:t> </a:t>
            </a:r>
            <a:r>
              <a:rPr lang="en-US" dirty="0" err="1"/>
              <a:t>préliminaire</a:t>
            </a:r>
            <a:r>
              <a:rPr lang="en-US" dirty="0"/>
              <a:t> (EEP)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Expliquer</a:t>
            </a:r>
            <a:r>
              <a:rPr lang="en-US" dirty="0"/>
              <a:t> les modes </a:t>
            </a:r>
            <a:r>
              <a:rPr lang="en-US" dirty="0" err="1"/>
              <a:t>d'activation</a:t>
            </a:r>
            <a:r>
              <a:rPr lang="en-US" dirty="0"/>
              <a:t> du COU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Définir</a:t>
            </a:r>
            <a:r>
              <a:rPr lang="en-US" dirty="0"/>
              <a:t> les </a:t>
            </a:r>
            <a:r>
              <a:rPr lang="en-US" dirty="0" err="1"/>
              <a:t>niveaux</a:t>
            </a:r>
            <a:r>
              <a:rPr lang="en-US" dirty="0"/>
              <a:t> </a:t>
            </a:r>
            <a:r>
              <a:rPr lang="en-US" dirty="0" err="1"/>
              <a:t>d'activation</a:t>
            </a:r>
            <a:r>
              <a:rPr lang="en-US" dirty="0"/>
              <a:t> du COU</a:t>
            </a:r>
          </a:p>
        </p:txBody>
      </p:sp>
    </p:spTree>
    <p:extLst>
      <p:ext uri="{BB962C8B-B14F-4D97-AF65-F5344CB8AC3E}">
        <p14:creationId xmlns:p14="http://schemas.microsoft.com/office/powerpoint/2010/main" val="2072529044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Niveaux</a:t>
            </a:r>
            <a:r>
              <a:rPr lang="en-US" dirty="0"/>
              <a:t> </a:t>
            </a:r>
            <a:r>
              <a:rPr lang="en-US" dirty="0" err="1"/>
              <a:t>d'activation</a:t>
            </a:r>
            <a:r>
              <a:rPr lang="en-US" dirty="0"/>
              <a:t> du COU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00906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En</a:t>
            </a:r>
            <a:r>
              <a:rPr lang="en-US" dirty="0"/>
              <a:t> mode </a:t>
            </a:r>
            <a:r>
              <a:rPr lang="en-US" dirty="0" err="1"/>
              <a:t>réponse</a:t>
            </a:r>
            <a:r>
              <a:rPr lang="en-US" dirty="0"/>
              <a:t>, le </a:t>
            </a:r>
            <a:r>
              <a:rPr lang="en-US" dirty="0" err="1"/>
              <a:t>niveau</a:t>
            </a:r>
            <a:r>
              <a:rPr lang="en-US" dirty="0"/>
              <a:t> </a:t>
            </a:r>
            <a:r>
              <a:rPr lang="en-US" dirty="0" err="1"/>
              <a:t>d'effort</a:t>
            </a:r>
            <a:r>
              <a:rPr lang="en-US" dirty="0"/>
              <a:t> </a:t>
            </a:r>
            <a:r>
              <a:rPr lang="en-US" dirty="0" err="1"/>
              <a:t>changera</a:t>
            </a:r>
            <a:r>
              <a:rPr lang="en-US" dirty="0"/>
              <a:t> au fil du temps, </a:t>
            </a:r>
            <a:r>
              <a:rPr lang="en-US" dirty="0" err="1"/>
              <a:t>entraînant</a:t>
            </a:r>
            <a:r>
              <a:rPr lang="en-US" dirty="0"/>
              <a:t> </a:t>
            </a:r>
            <a:r>
              <a:rPr lang="en-US" dirty="0" err="1"/>
              <a:t>soit</a:t>
            </a:r>
            <a:r>
              <a:rPr lang="en-US" dirty="0"/>
              <a:t> la </a:t>
            </a:r>
            <a:r>
              <a:rPr lang="en-US" dirty="0" err="1"/>
              <a:t>désactivation</a:t>
            </a:r>
            <a:r>
              <a:rPr lang="en-US" dirty="0"/>
              <a:t> du COU, </a:t>
            </a:r>
            <a:r>
              <a:rPr lang="en-US" dirty="0" err="1"/>
              <a:t>soit</a:t>
            </a:r>
            <a:r>
              <a:rPr lang="en-US" dirty="0"/>
              <a:t> un </a:t>
            </a:r>
            <a:r>
              <a:rPr lang="en-US" dirty="0" err="1"/>
              <a:t>changement</a:t>
            </a:r>
            <a:r>
              <a:rPr lang="en-US" dirty="0"/>
              <a:t> des </a:t>
            </a:r>
            <a:r>
              <a:rPr lang="en-US" dirty="0" err="1"/>
              <a:t>niveaux</a:t>
            </a:r>
            <a:r>
              <a:rPr lang="en-US" dirty="0"/>
              <a:t> </a:t>
            </a:r>
            <a:r>
              <a:rPr lang="en-US" dirty="0" err="1"/>
              <a:t>d'activation</a:t>
            </a:r>
            <a:r>
              <a:rPr lang="en-US" dirty="0"/>
              <a:t>. </a:t>
            </a:r>
          </a:p>
          <a:p>
            <a:pPr>
              <a:buClr>
                <a:srgbClr val="006A71"/>
              </a:buClr>
            </a:pPr>
            <a:r>
              <a:rPr lang="en-US" dirty="0"/>
              <a:t>Le </a:t>
            </a:r>
            <a:r>
              <a:rPr lang="en-US" dirty="0" err="1"/>
              <a:t>niveau</a:t>
            </a:r>
            <a:r>
              <a:rPr lang="en-US" dirty="0"/>
              <a:t> </a:t>
            </a:r>
            <a:r>
              <a:rPr lang="en-US" dirty="0" err="1"/>
              <a:t>d'activité</a:t>
            </a:r>
            <a:r>
              <a:rPr lang="en-US" dirty="0"/>
              <a:t> </a:t>
            </a:r>
            <a:r>
              <a:rPr lang="en-US" dirty="0" err="1"/>
              <a:t>augmente</a:t>
            </a:r>
            <a:r>
              <a:rPr lang="en-US" dirty="0"/>
              <a:t> </a:t>
            </a:r>
            <a:r>
              <a:rPr lang="en-US" dirty="0" err="1"/>
              <a:t>souvent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fonction</a:t>
            </a:r>
            <a:r>
              <a:rPr lang="en-US" dirty="0"/>
              <a:t> de la taille, de la </a:t>
            </a:r>
            <a:r>
              <a:rPr lang="en-US" dirty="0" err="1"/>
              <a:t>portée</a:t>
            </a:r>
            <a:r>
              <a:rPr lang="en-US" dirty="0"/>
              <a:t> et de la </a:t>
            </a:r>
            <a:r>
              <a:rPr lang="en-US" dirty="0" err="1"/>
              <a:t>complexité</a:t>
            </a:r>
            <a:r>
              <a:rPr lang="en-US" dirty="0"/>
              <a:t> de </a:t>
            </a:r>
            <a:r>
              <a:rPr lang="en-US" dirty="0" err="1"/>
              <a:t>l'incident</a:t>
            </a:r>
            <a:r>
              <a:rPr lang="en-US" dirty="0"/>
              <a:t>. </a:t>
            </a:r>
          </a:p>
          <a:p>
            <a:pPr>
              <a:buClr>
                <a:srgbClr val="006A71"/>
              </a:buClr>
            </a:pPr>
            <a:r>
              <a:rPr lang="en-US" dirty="0"/>
              <a:t>La transition d'un </a:t>
            </a:r>
            <a:r>
              <a:rPr lang="en-US" dirty="0" err="1"/>
              <a:t>niveau</a:t>
            </a:r>
            <a:r>
              <a:rPr lang="en-US" dirty="0"/>
              <a:t> </a:t>
            </a:r>
            <a:r>
              <a:rPr lang="en-US" dirty="0" err="1"/>
              <a:t>d'activation</a:t>
            </a:r>
            <a:r>
              <a:rPr lang="en-US" dirty="0"/>
              <a:t> du COU </a:t>
            </a:r>
            <a:r>
              <a:rPr lang="en-US" dirty="0" err="1"/>
              <a:t>à</a:t>
            </a:r>
            <a:r>
              <a:rPr lang="en-US" dirty="0"/>
              <a:t> un </a:t>
            </a:r>
            <a:r>
              <a:rPr lang="en-US" dirty="0" err="1"/>
              <a:t>autre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basée</a:t>
            </a:r>
            <a:r>
              <a:rPr lang="en-US" dirty="0"/>
              <a:t> sur le </a:t>
            </a:r>
            <a:r>
              <a:rPr lang="en-US" dirty="0" err="1"/>
              <a:t>niveau</a:t>
            </a:r>
            <a:r>
              <a:rPr lang="en-US" dirty="0"/>
              <a:t> </a:t>
            </a:r>
            <a:r>
              <a:rPr lang="en-US" dirty="0" err="1"/>
              <a:t>d'effort</a:t>
            </a:r>
            <a:r>
              <a:rPr lang="en-US" dirty="0"/>
              <a:t> (augmentation </a:t>
            </a:r>
            <a:r>
              <a:rPr lang="en-US" dirty="0" err="1"/>
              <a:t>ou</a:t>
            </a:r>
            <a:r>
              <a:rPr lang="en-US" dirty="0"/>
              <a:t> diminution) </a:t>
            </a:r>
            <a:r>
              <a:rPr lang="en-US" dirty="0" err="1"/>
              <a:t>requis</a:t>
            </a:r>
            <a:r>
              <a:rPr lang="en-US" dirty="0"/>
              <a:t> pour </a:t>
            </a:r>
            <a:r>
              <a:rPr lang="en-US" dirty="0" err="1"/>
              <a:t>gérer</a:t>
            </a:r>
            <a:r>
              <a:rPr lang="en-US" dirty="0"/>
              <a:t> la </a:t>
            </a:r>
            <a:r>
              <a:rPr lang="en-US" dirty="0" err="1"/>
              <a:t>réponse</a:t>
            </a:r>
            <a:r>
              <a:rPr lang="en-US" dirty="0"/>
              <a:t>.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Ne fait pas </a:t>
            </a:r>
            <a:r>
              <a:rPr lang="en-US" sz="1800" dirty="0" err="1"/>
              <a:t>forcément</a:t>
            </a:r>
            <a:r>
              <a:rPr lang="en-US" sz="1800" dirty="0"/>
              <a:t> </a:t>
            </a:r>
            <a:r>
              <a:rPr lang="en-US" sz="1800" dirty="0" err="1"/>
              <a:t>référence</a:t>
            </a:r>
            <a:r>
              <a:rPr lang="en-US" sz="1800" dirty="0"/>
              <a:t> au </a:t>
            </a:r>
            <a:r>
              <a:rPr lang="en-US" sz="1800" dirty="0" err="1"/>
              <a:t>nombre</a:t>
            </a:r>
            <a:r>
              <a:rPr lang="en-US" sz="1800" dirty="0"/>
              <a:t> total de </a:t>
            </a:r>
            <a:r>
              <a:rPr lang="en-US" sz="1800" dirty="0" err="1"/>
              <a:t>personnes</a:t>
            </a:r>
            <a:r>
              <a:rPr lang="en-US" sz="1800" dirty="0"/>
              <a:t> </a:t>
            </a:r>
            <a:r>
              <a:rPr lang="en-US" sz="1800" dirty="0" err="1"/>
              <a:t>impliquées</a:t>
            </a:r>
            <a:r>
              <a:rPr lang="en-US" sz="1800" dirty="0"/>
              <a:t> dans la </a:t>
            </a:r>
            <a:r>
              <a:rPr lang="en-US" sz="1800" dirty="0" err="1"/>
              <a:t>réponse</a:t>
            </a:r>
            <a:r>
              <a:rPr lang="en-US" sz="1800" dirty="0"/>
              <a:t>. </a:t>
            </a:r>
            <a:endParaRPr lang="en-US" sz="600" dirty="0"/>
          </a:p>
          <a:p>
            <a:pPr>
              <a:buClr>
                <a:srgbClr val="006A71"/>
              </a:buClr>
            </a:pPr>
            <a:r>
              <a:rPr lang="en-US" dirty="0"/>
              <a:t>Des </a:t>
            </a:r>
            <a:r>
              <a:rPr lang="en-US" dirty="0" err="1"/>
              <a:t>détails</a:t>
            </a:r>
            <a:r>
              <a:rPr lang="en-US" dirty="0"/>
              <a:t> </a:t>
            </a:r>
            <a:r>
              <a:rPr lang="en-US" dirty="0" err="1"/>
              <a:t>supplémentaires</a:t>
            </a:r>
            <a:r>
              <a:rPr lang="en-US" dirty="0"/>
              <a:t> sur les </a:t>
            </a:r>
            <a:r>
              <a:rPr lang="en-US" dirty="0" err="1"/>
              <a:t>activités</a:t>
            </a:r>
            <a:r>
              <a:rPr lang="en-US" dirty="0"/>
              <a:t> </a:t>
            </a:r>
            <a:r>
              <a:rPr lang="en-US" dirty="0" err="1"/>
              <a:t>réalisées</a:t>
            </a:r>
            <a:r>
              <a:rPr lang="en-US" dirty="0"/>
              <a:t> par le COU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l'appui</a:t>
            </a:r>
            <a:r>
              <a:rPr lang="en-US" dirty="0"/>
              <a:t> de la </a:t>
            </a:r>
            <a:r>
              <a:rPr lang="en-US" dirty="0" err="1"/>
              <a:t>réponse</a:t>
            </a:r>
            <a:r>
              <a:rPr lang="en-US" dirty="0"/>
              <a:t> dans le cadre de </a:t>
            </a:r>
            <a:r>
              <a:rPr lang="en-US" dirty="0" err="1"/>
              <a:t>l'épidémie</a:t>
            </a:r>
            <a:r>
              <a:rPr lang="en-US" dirty="0"/>
              <a:t> de la COVID-19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fournis</a:t>
            </a:r>
            <a:r>
              <a:rPr lang="en-US" dirty="0"/>
              <a:t> dans la </a:t>
            </a:r>
            <a:r>
              <a:rPr lang="en-US" dirty="0" err="1"/>
              <a:t>rubrique</a:t>
            </a:r>
            <a:r>
              <a:rPr lang="en-US" dirty="0"/>
              <a:t> "Comment </a:t>
            </a:r>
            <a:r>
              <a:rPr lang="en-US" dirty="0" err="1"/>
              <a:t>fonctionne</a:t>
            </a:r>
            <a:r>
              <a:rPr lang="en-US" dirty="0"/>
              <a:t> </a:t>
            </a:r>
            <a:r>
              <a:rPr lang="en-US" dirty="0" err="1"/>
              <a:t>notre</a:t>
            </a:r>
            <a:r>
              <a:rPr lang="en-US" dirty="0"/>
              <a:t> COU ?". </a:t>
            </a:r>
          </a:p>
        </p:txBody>
      </p:sp>
    </p:spTree>
    <p:extLst>
      <p:ext uri="{BB962C8B-B14F-4D97-AF65-F5344CB8AC3E}">
        <p14:creationId xmlns:p14="http://schemas.microsoft.com/office/powerpoint/2010/main" val="3990134377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67043E5-FF8F-AA4F-AE50-28635B46AF13}"/>
              </a:ext>
            </a:extLst>
          </p:cNvPr>
          <p:cNvSpPr/>
          <p:nvPr/>
        </p:nvSpPr>
        <p:spPr>
          <a:xfrm>
            <a:off x="6528837" y="1822478"/>
            <a:ext cx="1121434" cy="2298057"/>
          </a:xfrm>
          <a:prstGeom prst="rect">
            <a:avLst/>
          </a:prstGeom>
          <a:solidFill>
            <a:srgbClr val="B0151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>
                <a:solidFill>
                  <a:srgbClr val="FFFFFF"/>
                </a:solidFill>
              </a:rPr>
              <a:t>Réponse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9EA42483-303F-E54F-AA25-3E691CCC1500}"/>
              </a:ext>
            </a:extLst>
          </p:cNvPr>
          <p:cNvSpPr/>
          <p:nvPr/>
        </p:nvSpPr>
        <p:spPr>
          <a:xfrm rot="20688899">
            <a:off x="3145552" y="1733003"/>
            <a:ext cx="4674966" cy="621462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FFFFFF"/>
                </a:solidFill>
              </a:rPr>
              <a:t>Sensibilisation</a:t>
            </a:r>
            <a:r>
              <a:rPr lang="en-US" dirty="0">
                <a:solidFill>
                  <a:srgbClr val="FFFFFF"/>
                </a:solidFill>
              </a:rPr>
              <a:t> / </a:t>
            </a:r>
            <a:r>
              <a:rPr lang="en-US" dirty="0" err="1">
                <a:solidFill>
                  <a:srgbClr val="FFFFFF"/>
                </a:solidFill>
              </a:rPr>
              <a:t>Réponse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151585"/>
            <a:ext cx="8229600" cy="689591"/>
          </a:xfrm>
        </p:spPr>
        <p:txBody>
          <a:bodyPr/>
          <a:lstStyle/>
          <a:p>
            <a:r>
              <a:rPr lang="en-US" dirty="0" err="1"/>
              <a:t>Niveaux</a:t>
            </a:r>
            <a:r>
              <a:rPr lang="en-US" dirty="0"/>
              <a:t> </a:t>
            </a:r>
            <a:r>
              <a:rPr lang="en-US" dirty="0" err="1"/>
              <a:t>d'activation</a:t>
            </a:r>
            <a:r>
              <a:rPr lang="en-US" dirty="0"/>
              <a:t> du COU</a:t>
            </a:r>
          </a:p>
        </p:txBody>
      </p:sp>
      <p:sp>
        <p:nvSpPr>
          <p:cNvPr id="10" name="Line 9">
            <a:extLst>
              <a:ext uri="{FF2B5EF4-FFF2-40B4-BE49-F238E27FC236}">
                <a16:creationId xmlns:a16="http://schemas.microsoft.com/office/drawing/2014/main" id="{CCECD7D5-6452-DF49-8755-13BAAF618653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5565151" y="1861448"/>
            <a:ext cx="18405" cy="4711743"/>
          </a:xfrm>
          <a:prstGeom prst="line">
            <a:avLst/>
          </a:prstGeom>
          <a:noFill/>
          <a:ln w="57150">
            <a:solidFill>
              <a:srgbClr val="006A7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CE0481-719A-6647-99EC-6FE11606A3D5}"/>
              </a:ext>
            </a:extLst>
          </p:cNvPr>
          <p:cNvSpPr txBox="1"/>
          <p:nvPr/>
        </p:nvSpPr>
        <p:spPr>
          <a:xfrm>
            <a:off x="1213777" y="1485900"/>
            <a:ext cx="200470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006A71"/>
                </a:solidFill>
                <a:latin typeface="Calibri" panose="020F0502020204030204" pitchFamily="34" charset="0"/>
              </a:rPr>
              <a:t>Niveau</a:t>
            </a:r>
            <a:r>
              <a:rPr lang="en-US" b="1" dirty="0">
                <a:solidFill>
                  <a:srgbClr val="006A71"/>
                </a:solidFill>
                <a:latin typeface="Calibri" panose="020F0502020204030204" pitchFamily="34" charset="0"/>
              </a:rPr>
              <a:t> I</a:t>
            </a: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b="1" dirty="0" err="1">
                <a:solidFill>
                  <a:srgbClr val="006A71"/>
                </a:solidFill>
                <a:latin typeface="Calibri" panose="020F0502020204030204" pitchFamily="34" charset="0"/>
              </a:rPr>
              <a:t>Niveau</a:t>
            </a:r>
            <a:r>
              <a:rPr lang="en-US" b="1" dirty="0">
                <a:solidFill>
                  <a:srgbClr val="006A71"/>
                </a:solidFill>
                <a:latin typeface="Calibri" panose="020F0502020204030204" pitchFamily="34" charset="0"/>
              </a:rPr>
              <a:t> II</a:t>
            </a: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b="1" dirty="0" err="1">
                <a:solidFill>
                  <a:srgbClr val="006A71"/>
                </a:solidFill>
                <a:latin typeface="Calibri" panose="020F0502020204030204" pitchFamily="34" charset="0"/>
              </a:rPr>
              <a:t>Niveau</a:t>
            </a:r>
            <a:r>
              <a:rPr lang="en-US" b="1" dirty="0">
                <a:solidFill>
                  <a:srgbClr val="006A71"/>
                </a:solidFill>
                <a:latin typeface="Calibri" panose="020F0502020204030204" pitchFamily="34" charset="0"/>
              </a:rPr>
              <a:t> III</a:t>
            </a: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sz="1400" b="1" dirty="0" err="1">
                <a:solidFill>
                  <a:srgbClr val="006A71"/>
                </a:solidFill>
                <a:latin typeface="Calibri" panose="020F0502020204030204" pitchFamily="34" charset="0"/>
              </a:rPr>
              <a:t>Opérations</a:t>
            </a:r>
            <a:r>
              <a:rPr lang="en-US" sz="1400" b="1" dirty="0">
                <a:solidFill>
                  <a:srgbClr val="006A71"/>
                </a:solidFill>
                <a:latin typeface="Calibri" panose="020F0502020204030204" pitchFamily="34" charset="0"/>
              </a:rPr>
              <a:t> </a:t>
            </a:r>
            <a:r>
              <a:rPr lang="en-US" sz="1400" b="1" dirty="0" err="1">
                <a:solidFill>
                  <a:srgbClr val="006A71"/>
                </a:solidFill>
                <a:latin typeface="Calibri" panose="020F0502020204030204" pitchFamily="34" charset="0"/>
              </a:rPr>
              <a:t>habituelles</a:t>
            </a:r>
            <a:endParaRPr lang="en-US" sz="1400" b="1" dirty="0">
              <a:solidFill>
                <a:srgbClr val="006A7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Line 9">
            <a:extLst>
              <a:ext uri="{FF2B5EF4-FFF2-40B4-BE49-F238E27FC236}">
                <a16:creationId xmlns:a16="http://schemas.microsoft.com/office/drawing/2014/main" id="{CAFAF53E-CC36-AB4A-B9AE-8361A265C9E6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5565150" y="-1208544"/>
            <a:ext cx="18406" cy="4517105"/>
          </a:xfrm>
          <a:prstGeom prst="line">
            <a:avLst/>
          </a:prstGeom>
          <a:noFill/>
          <a:ln w="57150">
            <a:solidFill>
              <a:schemeClr val="tx1">
                <a:lumMod val="60000"/>
                <a:lumOff val="40000"/>
              </a:schemeClr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" name="Line 9">
            <a:extLst>
              <a:ext uri="{FF2B5EF4-FFF2-40B4-BE49-F238E27FC236}">
                <a16:creationId xmlns:a16="http://schemas.microsoft.com/office/drawing/2014/main" id="{D8988B5A-5F5C-F548-BC06-E28FC121123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18481" y="813684"/>
            <a:ext cx="0" cy="3412839"/>
          </a:xfrm>
          <a:prstGeom prst="line">
            <a:avLst/>
          </a:prstGeom>
          <a:noFill/>
          <a:ln w="57150">
            <a:solidFill>
              <a:srgbClr val="006A7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38F19E-9DB5-604F-90C4-6B276479BE76}"/>
              </a:ext>
            </a:extLst>
          </p:cNvPr>
          <p:cNvSpPr txBox="1"/>
          <p:nvPr/>
        </p:nvSpPr>
        <p:spPr>
          <a:xfrm>
            <a:off x="3229198" y="1038975"/>
            <a:ext cx="4711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6A71"/>
                </a:solidFill>
                <a:latin typeface="Calibri" panose="020F0502020204030204" pitchFamily="34" charset="0"/>
              </a:rPr>
              <a:t>État stable    Activation </a:t>
            </a:r>
            <a:r>
              <a:rPr lang="en-US" sz="1600" b="1" dirty="0" err="1">
                <a:solidFill>
                  <a:srgbClr val="006A71"/>
                </a:solidFill>
                <a:latin typeface="Calibri" panose="020F0502020204030204" pitchFamily="34" charset="0"/>
              </a:rPr>
              <a:t>partielle</a:t>
            </a:r>
            <a:r>
              <a:rPr lang="en-US" sz="1600" b="1" dirty="0">
                <a:solidFill>
                  <a:srgbClr val="006A71"/>
                </a:solidFill>
                <a:latin typeface="Calibri" panose="020F0502020204030204" pitchFamily="34" charset="0"/>
              </a:rPr>
              <a:t>    Activation </a:t>
            </a:r>
            <a:r>
              <a:rPr lang="en-US" sz="1600" b="1" dirty="0" err="1">
                <a:solidFill>
                  <a:srgbClr val="006A71"/>
                </a:solidFill>
                <a:latin typeface="Calibri" panose="020F0502020204030204" pitchFamily="34" charset="0"/>
              </a:rPr>
              <a:t>totale</a:t>
            </a:r>
            <a:r>
              <a:rPr lang="en-US" sz="1600" b="1" dirty="0">
                <a:solidFill>
                  <a:srgbClr val="006A71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330EC9E-D635-F44C-B772-E67CAF60D999}"/>
              </a:ext>
            </a:extLst>
          </p:cNvPr>
          <p:cNvSpPr/>
          <p:nvPr/>
        </p:nvSpPr>
        <p:spPr>
          <a:xfrm>
            <a:off x="3315800" y="3219307"/>
            <a:ext cx="1121433" cy="930079"/>
          </a:xfrm>
          <a:prstGeom prst="rect">
            <a:avLst/>
          </a:prstGeom>
          <a:solidFill>
            <a:srgbClr val="55BF8B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>
                <a:solidFill>
                  <a:srgbClr val="FFFFFF"/>
                </a:solidFill>
              </a:rPr>
              <a:t>Veille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5EAB18-F187-314C-8AB6-266C8F0BB94D}"/>
              </a:ext>
            </a:extLst>
          </p:cNvPr>
          <p:cNvSpPr/>
          <p:nvPr/>
        </p:nvSpPr>
        <p:spPr>
          <a:xfrm>
            <a:off x="4922318" y="2380294"/>
            <a:ext cx="1121434" cy="1769092"/>
          </a:xfrm>
          <a:prstGeom prst="rect">
            <a:avLst/>
          </a:prstGeom>
          <a:solidFill>
            <a:srgbClr val="F0A82C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>
                <a:solidFill>
                  <a:srgbClr val="FFFFFF"/>
                </a:solidFill>
              </a:rPr>
              <a:t>Alerte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DFE1F26-8563-4640-A17F-2A352223B859}"/>
              </a:ext>
            </a:extLst>
          </p:cNvPr>
          <p:cNvSpPr txBox="1"/>
          <p:nvPr/>
        </p:nvSpPr>
        <p:spPr>
          <a:xfrm>
            <a:off x="3380281" y="719226"/>
            <a:ext cx="4408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rgbClr val="006A71"/>
                </a:solidFill>
                <a:latin typeface="Calibri" panose="020F0502020204030204" pitchFamily="34" charset="0"/>
              </a:rPr>
              <a:t>L'importance</a:t>
            </a:r>
            <a:r>
              <a:rPr lang="en-US" b="1" dirty="0">
                <a:solidFill>
                  <a:srgbClr val="006A71"/>
                </a:solidFill>
                <a:latin typeface="Calibri" panose="020F0502020204030204" pitchFamily="34" charset="0"/>
              </a:rPr>
              <a:t> de </a:t>
            </a:r>
            <a:r>
              <a:rPr lang="en-US" b="1" dirty="0" err="1">
                <a:solidFill>
                  <a:srgbClr val="006A71"/>
                </a:solidFill>
                <a:latin typeface="Calibri" panose="020F0502020204030204" pitchFamily="34" charset="0"/>
              </a:rPr>
              <a:t>l'événement</a:t>
            </a:r>
            <a:r>
              <a:rPr lang="en-US" b="1" dirty="0">
                <a:solidFill>
                  <a:srgbClr val="006A71"/>
                </a:solidFill>
                <a:latin typeface="Calibri" panose="020F0502020204030204" pitchFamily="34" charset="0"/>
              </a:rPr>
              <a:t> se </a:t>
            </a:r>
            <a:r>
              <a:rPr lang="en-US" b="1" dirty="0" err="1">
                <a:solidFill>
                  <a:srgbClr val="006A71"/>
                </a:solidFill>
                <a:latin typeface="Calibri" panose="020F0502020204030204" pitchFamily="34" charset="0"/>
              </a:rPr>
              <a:t>renforce</a:t>
            </a:r>
            <a:endParaRPr lang="en-US" b="1" dirty="0">
              <a:solidFill>
                <a:srgbClr val="006A71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D598246-906C-BA4F-96E6-962211DF3755}"/>
              </a:ext>
            </a:extLst>
          </p:cNvPr>
          <p:cNvSpPr txBox="1"/>
          <p:nvPr/>
        </p:nvSpPr>
        <p:spPr>
          <a:xfrm>
            <a:off x="3453341" y="4208117"/>
            <a:ext cx="4059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6A71"/>
                </a:solidFill>
                <a:latin typeface="Calibri" panose="020F0502020204030204" pitchFamily="34" charset="0"/>
              </a:rPr>
              <a:t>Exigences </a:t>
            </a:r>
            <a:r>
              <a:rPr lang="en-US" sz="1600" b="1" dirty="0" err="1">
                <a:solidFill>
                  <a:srgbClr val="006A71"/>
                </a:solidFill>
                <a:latin typeface="Calibri" panose="020F0502020204030204" pitchFamily="34" charset="0"/>
              </a:rPr>
              <a:t>en</a:t>
            </a:r>
            <a:r>
              <a:rPr lang="en-US" sz="1600" b="1" dirty="0">
                <a:solidFill>
                  <a:srgbClr val="006A71"/>
                </a:solidFill>
                <a:latin typeface="Calibri" panose="020F0502020204030204" pitchFamily="34" charset="0"/>
              </a:rPr>
              <a:t> matière </a:t>
            </a:r>
            <a:r>
              <a:rPr lang="en-US" sz="1600" b="1" dirty="0" err="1">
                <a:solidFill>
                  <a:srgbClr val="006A71"/>
                </a:solidFill>
                <a:latin typeface="Calibri" panose="020F0502020204030204" pitchFamily="34" charset="0"/>
              </a:rPr>
              <a:t>d'informations</a:t>
            </a:r>
            <a:r>
              <a:rPr lang="en-US" sz="1600" b="1" dirty="0">
                <a:solidFill>
                  <a:srgbClr val="006A71"/>
                </a:solidFill>
                <a:latin typeface="Calibri" panose="020F0502020204030204" pitchFamily="34" charset="0"/>
              </a:rPr>
              <a:t> critiques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18A65C-9C6D-F246-86AD-2EB1FBAEC084}"/>
              </a:ext>
            </a:extLst>
          </p:cNvPr>
          <p:cNvSpPr txBox="1"/>
          <p:nvPr/>
        </p:nvSpPr>
        <p:spPr>
          <a:xfrm rot="16200000">
            <a:off x="1024410" y="2395802"/>
            <a:ext cx="4059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A71"/>
                </a:solidFill>
                <a:latin typeface="Calibri" panose="020F0502020204030204" pitchFamily="34" charset="0"/>
              </a:rPr>
              <a:t>Augmentation du personnel</a:t>
            </a:r>
          </a:p>
        </p:txBody>
      </p:sp>
    </p:spTree>
    <p:extLst>
      <p:ext uri="{BB962C8B-B14F-4D97-AF65-F5344CB8AC3E}">
        <p14:creationId xmlns:p14="http://schemas.microsoft.com/office/powerpoint/2010/main" val="3136808974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Niveaux</a:t>
            </a:r>
            <a:r>
              <a:rPr lang="en-US" dirty="0"/>
              <a:t> </a:t>
            </a:r>
            <a:r>
              <a:rPr lang="en-US" dirty="0" err="1"/>
              <a:t>d'activation</a:t>
            </a:r>
            <a:r>
              <a:rPr lang="en-US" dirty="0"/>
              <a:t> du COU - </a:t>
            </a:r>
            <a:r>
              <a:rPr lang="en-US" dirty="0" err="1"/>
              <a:t>Niveau</a:t>
            </a:r>
            <a:r>
              <a:rPr lang="en-US" dirty="0"/>
              <a:t> III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2400" dirty="0" err="1"/>
              <a:t>Niveau</a:t>
            </a:r>
            <a:r>
              <a:rPr lang="en-US" sz="2400" dirty="0"/>
              <a:t> III – </a:t>
            </a:r>
            <a:r>
              <a:rPr lang="en-US" sz="2400" dirty="0" err="1"/>
              <a:t>Niveau</a:t>
            </a:r>
            <a:r>
              <a:rPr lang="en-US" sz="2400" dirty="0"/>
              <a:t> </a:t>
            </a:r>
            <a:r>
              <a:rPr lang="en-US" sz="2400" dirty="0" err="1"/>
              <a:t>d'activation</a:t>
            </a:r>
            <a:r>
              <a:rPr lang="en-US" sz="2400" dirty="0"/>
              <a:t> le plus bas (</a:t>
            </a:r>
            <a:r>
              <a:rPr lang="en-US" sz="2400" dirty="0" err="1"/>
              <a:t>Opérations</a:t>
            </a:r>
            <a:r>
              <a:rPr lang="en-US" sz="2400" dirty="0"/>
              <a:t> </a:t>
            </a:r>
            <a:r>
              <a:rPr lang="en-US" sz="2400" dirty="0" err="1"/>
              <a:t>habituelles</a:t>
            </a:r>
            <a:r>
              <a:rPr lang="en-US" sz="2400" dirty="0"/>
              <a:t>/</a:t>
            </a:r>
            <a:r>
              <a:rPr lang="en-US" sz="2400" dirty="0" err="1"/>
              <a:t>état</a:t>
            </a:r>
            <a:r>
              <a:rPr lang="en-US" sz="2400" dirty="0"/>
              <a:t> stable)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Est </a:t>
            </a:r>
            <a:r>
              <a:rPr lang="en-US" dirty="0" err="1"/>
              <a:t>activé</a:t>
            </a:r>
            <a:r>
              <a:rPr lang="en-US" dirty="0"/>
              <a:t> par </a:t>
            </a:r>
            <a:r>
              <a:rPr lang="en-US" dirty="0" err="1"/>
              <a:t>défaut</a:t>
            </a:r>
            <a:r>
              <a:rPr lang="en-US" dirty="0"/>
              <a:t>, </a:t>
            </a:r>
            <a:r>
              <a:rPr lang="en-US" dirty="0" err="1"/>
              <a:t>sauf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un </a:t>
            </a:r>
            <a:r>
              <a:rPr lang="en-US" dirty="0" err="1"/>
              <a:t>niveau</a:t>
            </a:r>
            <a:r>
              <a:rPr lang="en-US" dirty="0"/>
              <a:t> </a:t>
            </a:r>
            <a:r>
              <a:rPr lang="en-US" dirty="0" err="1"/>
              <a:t>supérieur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spécifié</a:t>
            </a:r>
            <a:r>
              <a:rPr lang="en-US" dirty="0"/>
              <a:t> pendant le </a:t>
            </a:r>
            <a:r>
              <a:rPr lang="en-US" dirty="0" err="1"/>
              <a:t>processus</a:t>
            </a:r>
            <a:r>
              <a:rPr lang="en-US" dirty="0"/>
              <a:t> </a:t>
            </a:r>
            <a:r>
              <a:rPr lang="en-US" dirty="0" err="1"/>
              <a:t>d'activation</a:t>
            </a:r>
            <a:r>
              <a:rPr lang="en-US" dirty="0"/>
              <a:t> du COU.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Le COU </a:t>
            </a:r>
            <a:r>
              <a:rPr lang="en-US" dirty="0" err="1"/>
              <a:t>effectue</a:t>
            </a:r>
            <a:r>
              <a:rPr lang="en-US" dirty="0"/>
              <a:t> des </a:t>
            </a:r>
            <a:r>
              <a:rPr lang="en-US" dirty="0" err="1"/>
              <a:t>activités</a:t>
            </a:r>
            <a:r>
              <a:rPr lang="en-US" dirty="0"/>
              <a:t> </a:t>
            </a:r>
            <a:r>
              <a:rPr lang="en-US" dirty="0" err="1"/>
              <a:t>habituelles</a:t>
            </a:r>
            <a:r>
              <a:rPr lang="en-US" dirty="0"/>
              <a:t> </a:t>
            </a:r>
            <a:r>
              <a:rPr lang="en-US" dirty="0" err="1"/>
              <a:t>lorsqu'aucun</a:t>
            </a:r>
            <a:r>
              <a:rPr lang="en-US" dirty="0"/>
              <a:t> incident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risque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danger </a:t>
            </a:r>
            <a:r>
              <a:rPr lang="en-US" dirty="0" err="1"/>
              <a:t>spécifique</a:t>
            </a:r>
            <a:r>
              <a:rPr lang="en-US" dirty="0"/>
              <a:t> </a:t>
            </a:r>
            <a:r>
              <a:rPr lang="en-US" dirty="0" err="1"/>
              <a:t>n'a</a:t>
            </a:r>
            <a:r>
              <a:rPr lang="en-US" dirty="0"/>
              <a:t> </a:t>
            </a:r>
            <a:r>
              <a:rPr lang="en-US" dirty="0" err="1"/>
              <a:t>été</a:t>
            </a:r>
            <a:r>
              <a:rPr lang="en-US" dirty="0"/>
              <a:t> </a:t>
            </a:r>
            <a:r>
              <a:rPr lang="en-US" dirty="0" err="1"/>
              <a:t>identifié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85060250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Niveaux</a:t>
            </a:r>
            <a:r>
              <a:rPr lang="en-US" dirty="0"/>
              <a:t> </a:t>
            </a:r>
            <a:r>
              <a:rPr lang="en-US" dirty="0" err="1"/>
              <a:t>d'activation</a:t>
            </a:r>
            <a:r>
              <a:rPr lang="en-US" dirty="0"/>
              <a:t> du COU - </a:t>
            </a:r>
            <a:r>
              <a:rPr lang="en-US" dirty="0" err="1"/>
              <a:t>Niveau</a:t>
            </a:r>
            <a:r>
              <a:rPr lang="en-US" dirty="0"/>
              <a:t>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2400" dirty="0" err="1"/>
              <a:t>Niveau</a:t>
            </a:r>
            <a:r>
              <a:rPr lang="en-US" sz="2400" dirty="0"/>
              <a:t> II - </a:t>
            </a:r>
            <a:r>
              <a:rPr lang="en-US" sz="2400" dirty="0" err="1"/>
              <a:t>Nécessite</a:t>
            </a:r>
            <a:r>
              <a:rPr lang="en-US" sz="2400" dirty="0"/>
              <a:t> </a:t>
            </a:r>
            <a:r>
              <a:rPr lang="en-US" sz="2400" dirty="0" err="1"/>
              <a:t>une</a:t>
            </a:r>
            <a:r>
              <a:rPr lang="en-US" sz="2400" dirty="0"/>
              <a:t> augmentation significative de </a:t>
            </a:r>
            <a:r>
              <a:rPr lang="en-US" sz="2400" dirty="0" err="1"/>
              <a:t>l'effectif</a:t>
            </a:r>
            <a:r>
              <a:rPr lang="en-US" sz="2400" dirty="0"/>
              <a:t> (</a:t>
            </a:r>
            <a:r>
              <a:rPr lang="en-US" sz="2400" dirty="0" err="1"/>
              <a:t>amélioration</a:t>
            </a:r>
            <a:r>
              <a:rPr lang="en-US" sz="2400" dirty="0"/>
              <a:t> de </a:t>
            </a:r>
            <a:r>
              <a:rPr lang="en-US" sz="2400" dirty="0" err="1"/>
              <a:t>l'état</a:t>
            </a:r>
            <a:r>
              <a:rPr lang="en-US" sz="2400" dirty="0"/>
              <a:t> </a:t>
            </a:r>
            <a:r>
              <a:rPr lang="en-US" sz="2400" dirty="0" err="1"/>
              <a:t>d'équilibre</a:t>
            </a:r>
            <a:r>
              <a:rPr lang="en-US" sz="2400" dirty="0"/>
              <a:t>/activation </a:t>
            </a:r>
            <a:r>
              <a:rPr lang="en-US" sz="2400" dirty="0" err="1"/>
              <a:t>partielle</a:t>
            </a:r>
            <a:r>
              <a:rPr lang="en-US" sz="2400" dirty="0"/>
              <a:t>)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Le </a:t>
            </a:r>
            <a:r>
              <a:rPr lang="en-US" dirty="0" err="1"/>
              <a:t>renforcement</a:t>
            </a:r>
            <a:r>
              <a:rPr lang="en-US" dirty="0"/>
              <a:t> du personnel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nécessaire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raison du </a:t>
            </a:r>
            <a:r>
              <a:rPr lang="en-US" dirty="0" err="1"/>
              <a:t>nombre</a:t>
            </a:r>
            <a:r>
              <a:rPr lang="en-US" dirty="0"/>
              <a:t> </a:t>
            </a:r>
            <a:r>
              <a:rPr lang="en-US" dirty="0" err="1"/>
              <a:t>élevé</a:t>
            </a:r>
            <a:r>
              <a:rPr lang="en-US" dirty="0"/>
              <a:t> de </a:t>
            </a:r>
            <a:r>
              <a:rPr lang="en-US" dirty="0" err="1"/>
              <a:t>cas</a:t>
            </a:r>
            <a:r>
              <a:rPr lang="en-US" dirty="0"/>
              <a:t>, de </a:t>
            </a:r>
            <a:r>
              <a:rPr lang="en-US" dirty="0" err="1"/>
              <a:t>l'implication</a:t>
            </a:r>
            <a:r>
              <a:rPr lang="en-US" dirty="0"/>
              <a:t> de </a:t>
            </a:r>
            <a:r>
              <a:rPr lang="en-US" dirty="0" err="1"/>
              <a:t>plusieurs</a:t>
            </a:r>
            <a:r>
              <a:rPr lang="en-US" dirty="0"/>
              <a:t> </a:t>
            </a:r>
            <a:r>
              <a:rPr lang="en-US" dirty="0" err="1"/>
              <a:t>États</a:t>
            </a:r>
            <a:r>
              <a:rPr lang="en-US" dirty="0"/>
              <a:t>, de </a:t>
            </a:r>
            <a:r>
              <a:rPr lang="en-US" dirty="0" err="1"/>
              <a:t>l'attention</a:t>
            </a:r>
            <a:r>
              <a:rPr lang="en-US" dirty="0"/>
              <a:t> accrue des </a:t>
            </a:r>
            <a:r>
              <a:rPr lang="en-US" dirty="0" err="1"/>
              <a:t>médias</a:t>
            </a:r>
            <a:r>
              <a:rPr lang="en-US" dirty="0"/>
              <a:t> et/</a:t>
            </a:r>
            <a:r>
              <a:rPr lang="en-US" dirty="0" err="1"/>
              <a:t>ou</a:t>
            </a:r>
            <a:r>
              <a:rPr lang="en-US" dirty="0"/>
              <a:t> de </a:t>
            </a:r>
            <a:r>
              <a:rPr lang="en-US" dirty="0" err="1"/>
              <a:t>l'intérêt</a:t>
            </a:r>
            <a:r>
              <a:rPr lang="en-US" dirty="0"/>
              <a:t> des </a:t>
            </a:r>
            <a:r>
              <a:rPr lang="en-US" dirty="0" err="1"/>
              <a:t>dirigeants</a:t>
            </a:r>
            <a:r>
              <a:rPr lang="en-US" dirty="0"/>
              <a:t> </a:t>
            </a:r>
            <a:r>
              <a:rPr lang="en-US" dirty="0" err="1"/>
              <a:t>nationaux</a:t>
            </a:r>
            <a:r>
              <a:rPr lang="en-US" dirty="0"/>
              <a:t>.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Les </a:t>
            </a:r>
            <a:r>
              <a:rPr lang="en-US" dirty="0" err="1"/>
              <a:t>membres</a:t>
            </a:r>
            <a:r>
              <a:rPr lang="en-US" dirty="0"/>
              <a:t> de </a:t>
            </a:r>
            <a:r>
              <a:rPr lang="en-US" dirty="0" err="1"/>
              <a:t>l'équipe</a:t>
            </a:r>
            <a:r>
              <a:rPr lang="en-US" dirty="0"/>
              <a:t>/des </a:t>
            </a:r>
            <a:r>
              <a:rPr lang="en-US" dirty="0" err="1"/>
              <a:t>organisations</a:t>
            </a:r>
            <a:r>
              <a:rPr lang="en-US" dirty="0"/>
              <a:t> du COU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mobilisés</a:t>
            </a:r>
            <a:r>
              <a:rPr lang="en-US" dirty="0"/>
              <a:t> pour </a:t>
            </a:r>
            <a:r>
              <a:rPr lang="en-US" dirty="0" err="1"/>
              <a:t>surveiller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menace, un </a:t>
            </a:r>
            <a:r>
              <a:rPr lang="en-US" dirty="0" err="1"/>
              <a:t>risque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un danger </a:t>
            </a:r>
            <a:r>
              <a:rPr lang="en-US" dirty="0" err="1"/>
              <a:t>crédibles</a:t>
            </a:r>
            <a:r>
              <a:rPr lang="en-US" dirty="0"/>
              <a:t> et/</a:t>
            </a:r>
            <a:r>
              <a:rPr lang="en-US" dirty="0" err="1"/>
              <a:t>ou</a:t>
            </a:r>
            <a:r>
              <a:rPr lang="en-US" dirty="0"/>
              <a:t> pour </a:t>
            </a:r>
            <a:r>
              <a:rPr lang="en-US" dirty="0" err="1"/>
              <a:t>soutenir</a:t>
            </a:r>
            <a:r>
              <a:rPr lang="en-US" dirty="0"/>
              <a:t> la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un incident nouveau et </a:t>
            </a:r>
            <a:r>
              <a:rPr lang="en-US" dirty="0" err="1"/>
              <a:t>potentiellement</a:t>
            </a:r>
            <a:r>
              <a:rPr lang="en-US" dirty="0"/>
              <a:t> </a:t>
            </a:r>
            <a:r>
              <a:rPr lang="en-US" dirty="0" err="1"/>
              <a:t>évolutif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0126721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Niveaux</a:t>
            </a:r>
            <a:r>
              <a:rPr lang="en-US" dirty="0"/>
              <a:t> </a:t>
            </a:r>
            <a:r>
              <a:rPr lang="en-US" dirty="0" err="1"/>
              <a:t>d'activation</a:t>
            </a:r>
            <a:r>
              <a:rPr lang="en-US" dirty="0"/>
              <a:t> du COU - </a:t>
            </a:r>
            <a:r>
              <a:rPr lang="en-US" dirty="0" err="1"/>
              <a:t>Niveau</a:t>
            </a:r>
            <a:r>
              <a:rPr lang="en-US" dirty="0"/>
              <a:t>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1517"/>
            <a:ext cx="8572500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2400" dirty="0" err="1"/>
              <a:t>Niveau</a:t>
            </a:r>
            <a:r>
              <a:rPr lang="en-US" sz="2400" dirty="0"/>
              <a:t> I - Le plus haut </a:t>
            </a:r>
            <a:r>
              <a:rPr lang="en-US" sz="2400" dirty="0" err="1"/>
              <a:t>niveau</a:t>
            </a:r>
            <a:r>
              <a:rPr lang="en-US" sz="2400" dirty="0"/>
              <a:t> </a:t>
            </a:r>
            <a:r>
              <a:rPr lang="en-US" sz="2400" dirty="0" err="1"/>
              <a:t>d'activation</a:t>
            </a:r>
            <a:r>
              <a:rPr lang="en-US" sz="2400" dirty="0"/>
              <a:t> (Activation </a:t>
            </a:r>
            <a:r>
              <a:rPr lang="en-US" sz="2400" dirty="0" err="1"/>
              <a:t>totale</a:t>
            </a:r>
            <a:r>
              <a:rPr lang="en-US" sz="2400" dirty="0"/>
              <a:t>)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Est </a:t>
            </a:r>
            <a:r>
              <a:rPr lang="en-US" dirty="0" err="1"/>
              <a:t>réservé</a:t>
            </a:r>
            <a:r>
              <a:rPr lang="en-US" dirty="0"/>
              <a:t> aux </a:t>
            </a:r>
            <a:r>
              <a:rPr lang="en-US" dirty="0" err="1"/>
              <a:t>réponses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grande</a:t>
            </a:r>
            <a:r>
              <a:rPr lang="en-US" dirty="0"/>
              <a:t> </a:t>
            </a:r>
            <a:r>
              <a:rPr lang="en-US" dirty="0" err="1"/>
              <a:t>échelle</a:t>
            </a:r>
            <a:r>
              <a:rPr lang="en-US" dirty="0"/>
              <a:t>, qui </a:t>
            </a:r>
            <a:r>
              <a:rPr lang="en-US" dirty="0" err="1"/>
              <a:t>nécessitent</a:t>
            </a:r>
            <a:r>
              <a:rPr lang="en-US" dirty="0"/>
              <a:t> un effort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l'échelle</a:t>
            </a:r>
            <a:r>
              <a:rPr lang="en-US" dirty="0"/>
              <a:t> de </a:t>
            </a:r>
            <a:r>
              <a:rPr lang="en-US" dirty="0" err="1"/>
              <a:t>l'agence</a:t>
            </a:r>
            <a:r>
              <a:rPr lang="en-US" dirty="0"/>
              <a:t> - </a:t>
            </a:r>
            <a:r>
              <a:rPr lang="en-US" dirty="0" err="1"/>
              <a:t>ou</a:t>
            </a:r>
            <a:r>
              <a:rPr lang="en-US" dirty="0"/>
              <a:t> du </a:t>
            </a:r>
            <a:r>
              <a:rPr lang="en-US" dirty="0" err="1"/>
              <a:t>ministère</a:t>
            </a:r>
            <a:r>
              <a:rPr lang="en-US" dirty="0"/>
              <a:t>. 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L'équipe</a:t>
            </a:r>
            <a:r>
              <a:rPr lang="en-US" dirty="0"/>
              <a:t> du COU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mobilisée</a:t>
            </a:r>
            <a:r>
              <a:rPr lang="en-US" dirty="0"/>
              <a:t>, y </a:t>
            </a:r>
            <a:r>
              <a:rPr lang="en-US" dirty="0" err="1"/>
              <a:t>compris</a:t>
            </a:r>
            <a:r>
              <a:rPr lang="en-US" dirty="0"/>
              <a:t> le personnel de </a:t>
            </a:r>
            <a:r>
              <a:rPr lang="en-US" dirty="0" err="1"/>
              <a:t>tous</a:t>
            </a:r>
            <a:r>
              <a:rPr lang="en-US" dirty="0"/>
              <a:t> les </a:t>
            </a:r>
            <a:r>
              <a:rPr lang="en-US" dirty="0" err="1"/>
              <a:t>organismes</a:t>
            </a:r>
            <a:r>
              <a:rPr lang="en-US" dirty="0"/>
              <a:t> </a:t>
            </a:r>
            <a:r>
              <a:rPr lang="en-US" dirty="0" err="1"/>
              <a:t>d'assistance</a:t>
            </a:r>
            <a:r>
              <a:rPr lang="en-US" dirty="0"/>
              <a:t>, pour </a:t>
            </a:r>
            <a:r>
              <a:rPr lang="en-US" dirty="0" err="1"/>
              <a:t>soutenir</a:t>
            </a:r>
            <a:r>
              <a:rPr lang="en-US" dirty="0"/>
              <a:t> la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un incident </a:t>
            </a:r>
            <a:r>
              <a:rPr lang="en-US" dirty="0" err="1"/>
              <a:t>majeur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menace </a:t>
            </a:r>
            <a:r>
              <a:rPr lang="en-US" dirty="0" err="1"/>
              <a:t>crédible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08428864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Références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00906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FEMA Emergency Management Institute (2018, June 25) </a:t>
            </a:r>
            <a:r>
              <a:rPr lang="en-US" sz="1800" i="1" dirty="0"/>
              <a:t>IS-700.B: An Introduction to the National Incident Management System. </a:t>
            </a:r>
            <a:r>
              <a:rPr lang="en-US" sz="1800" i="1" dirty="0">
                <a:hlinkClick r:id="rId3"/>
              </a:rPr>
              <a:t>https://training.fema.gov/is/courseoverview.aspx?code=IS-700.b</a:t>
            </a:r>
            <a:endParaRPr lang="en-US" sz="1800" i="1" dirty="0"/>
          </a:p>
          <a:p>
            <a:pPr>
              <a:buClr>
                <a:srgbClr val="006A71"/>
              </a:buClr>
            </a:pPr>
            <a:r>
              <a:rPr lang="en-US" sz="1800" dirty="0"/>
              <a:t>WHO (2018) </a:t>
            </a:r>
            <a:r>
              <a:rPr lang="en-US" sz="1800" i="1" dirty="0"/>
              <a:t>Handbook for Developing a Public Health Emergency Operations Centre. </a:t>
            </a:r>
            <a:r>
              <a:rPr lang="en-US" sz="1800" dirty="0">
                <a:hlinkClick r:id="rId4"/>
              </a:rPr>
              <a:t>https://apps.who.int/iris/bitstream/handle/10665/277191/9789241515122-eng.pdf?sequence=1</a:t>
            </a:r>
            <a:endParaRPr lang="en-US" sz="1800" dirty="0"/>
          </a:p>
          <a:p>
            <a:pPr>
              <a:buClr>
                <a:srgbClr val="006A71"/>
              </a:buClr>
            </a:pPr>
            <a:r>
              <a:rPr lang="en-US" sz="1800" dirty="0"/>
              <a:t>WHO (2015) </a:t>
            </a:r>
            <a:r>
              <a:rPr lang="fr-FR" sz="1800" i="1" dirty="0"/>
              <a:t>Cadre pour un centre d’opérations d’urgence de santé publique</a:t>
            </a:r>
            <a:r>
              <a:rPr lang="en-US" sz="1800" dirty="0"/>
              <a:t>. </a:t>
            </a:r>
            <a:r>
              <a:rPr lang="fr-FR" sz="1800" dirty="0">
                <a:hlinkClick r:id="rId5"/>
              </a:rPr>
              <a:t>https://www.who.int/fr/publications/i/item/framework-for-a-public-health-emergency-operations-centre</a:t>
            </a:r>
            <a:endParaRPr lang="fr-FR" sz="1800" dirty="0"/>
          </a:p>
          <a:p>
            <a:pPr>
              <a:buClr>
                <a:srgbClr val="006A71"/>
              </a:buClr>
            </a:pPr>
            <a:r>
              <a:rPr lang="en-US" sz="1800" dirty="0" err="1"/>
              <a:t>Toutes</a:t>
            </a:r>
            <a:r>
              <a:rPr lang="en-US" sz="1800" dirty="0"/>
              <a:t> les photos </a:t>
            </a:r>
            <a:r>
              <a:rPr lang="en-US" sz="1800" dirty="0" err="1"/>
              <a:t>sont</a:t>
            </a:r>
            <a:r>
              <a:rPr lang="en-US" sz="1800" dirty="0"/>
              <a:t> </a:t>
            </a:r>
            <a:r>
              <a:rPr lang="en-US" sz="1800" dirty="0" err="1"/>
              <a:t>extraites</a:t>
            </a:r>
            <a:r>
              <a:rPr lang="en-US" sz="1800" dirty="0"/>
              <a:t> de la </a:t>
            </a:r>
            <a:r>
              <a:rPr lang="en-US" sz="1800" dirty="0" err="1"/>
              <a:t>bibliothèque</a:t>
            </a:r>
            <a:r>
              <a:rPr lang="en-US" sz="1800" dirty="0"/>
              <a:t> </a:t>
            </a:r>
            <a:r>
              <a:rPr lang="en-US" sz="1800" dirty="0" err="1"/>
              <a:t>d'images</a:t>
            </a:r>
            <a:r>
              <a:rPr lang="en-US" sz="1800" dirty="0"/>
              <a:t> de </a:t>
            </a:r>
            <a:r>
              <a:rPr lang="en-US" sz="1800" dirty="0" err="1"/>
              <a:t>santé</a:t>
            </a:r>
            <a:r>
              <a:rPr lang="en-US" sz="1800" dirty="0"/>
              <a:t> </a:t>
            </a:r>
            <a:r>
              <a:rPr lang="en-US" sz="1800" dirty="0" err="1"/>
              <a:t>publique</a:t>
            </a:r>
            <a:r>
              <a:rPr lang="en-US" sz="1800" dirty="0"/>
              <a:t> du CDC (</a:t>
            </a:r>
            <a:r>
              <a:rPr lang="en-US" sz="1800" dirty="0" err="1"/>
              <a:t>consulté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mai</a:t>
            </a:r>
            <a:r>
              <a:rPr lang="en-US" sz="1800" dirty="0"/>
              <a:t> 2020) : </a:t>
            </a:r>
            <a:r>
              <a:rPr lang="en-US" sz="1800" dirty="0">
                <a:hlinkClick r:id="rId6"/>
              </a:rPr>
              <a:t>https://phil.cdc.gov/</a:t>
            </a:r>
            <a:endParaRPr lang="en-US" sz="1800" dirty="0"/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374905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330121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Activation du COU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L'activation</a:t>
            </a:r>
            <a:r>
              <a:rPr lang="en-US" dirty="0"/>
              <a:t> du COU </a:t>
            </a:r>
            <a:r>
              <a:rPr lang="en-US" dirty="0" err="1"/>
              <a:t>renforce</a:t>
            </a:r>
            <a:r>
              <a:rPr lang="en-US" dirty="0"/>
              <a:t> la </a:t>
            </a:r>
            <a:r>
              <a:rPr lang="en-US" dirty="0" err="1"/>
              <a:t>capacité</a:t>
            </a:r>
            <a:r>
              <a:rPr lang="en-US" dirty="0"/>
              <a:t> du </a:t>
            </a:r>
            <a:r>
              <a:rPr lang="en-US" dirty="0" err="1"/>
              <a:t>ministère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du </a:t>
            </a:r>
            <a:r>
              <a:rPr lang="en-US" dirty="0" err="1"/>
              <a:t>département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fournir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immédiate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cas</a:t>
            </a:r>
            <a:r>
              <a:rPr lang="en-US" dirty="0"/>
              <a:t> </a:t>
            </a:r>
            <a:r>
              <a:rPr lang="en-US" dirty="0" err="1"/>
              <a:t>d'urgence</a:t>
            </a:r>
            <a:r>
              <a:rPr lang="en-US" dirty="0"/>
              <a:t> de </a:t>
            </a:r>
            <a:r>
              <a:rPr lang="en-US" dirty="0" err="1"/>
              <a:t>santé</a:t>
            </a:r>
            <a:r>
              <a:rPr lang="en-US" dirty="0"/>
              <a:t> </a:t>
            </a:r>
            <a:r>
              <a:rPr lang="en-US" dirty="0" err="1"/>
              <a:t>publique</a:t>
            </a:r>
            <a:r>
              <a:rPr lang="en-US" dirty="0"/>
              <a:t>.</a:t>
            </a:r>
          </a:p>
          <a:p>
            <a:pPr>
              <a:buClr>
                <a:srgbClr val="006A71"/>
              </a:buClr>
            </a:pPr>
            <a:r>
              <a:rPr lang="en-US" dirty="0"/>
              <a:t>Un COU </a:t>
            </a:r>
            <a:r>
              <a:rPr lang="en-US" dirty="0" err="1"/>
              <a:t>activé</a:t>
            </a:r>
            <a:r>
              <a:rPr lang="en-US" dirty="0"/>
              <a:t> </a:t>
            </a:r>
            <a:r>
              <a:rPr lang="en-US" dirty="0" err="1"/>
              <a:t>soutient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rapide</a:t>
            </a:r>
            <a:r>
              <a:rPr lang="en-US" dirty="0"/>
              <a:t> via </a:t>
            </a:r>
            <a:r>
              <a:rPr lang="en-US" dirty="0" err="1"/>
              <a:t>diverses</a:t>
            </a:r>
            <a:r>
              <a:rPr lang="en-US" dirty="0"/>
              <a:t> actions, </a:t>
            </a:r>
            <a:r>
              <a:rPr lang="en-US" dirty="0" err="1"/>
              <a:t>notamment</a:t>
            </a:r>
            <a:r>
              <a:rPr lang="en-US" dirty="0"/>
              <a:t> :</a:t>
            </a:r>
          </a:p>
          <a:p>
            <a:pPr lvl="1"/>
            <a:r>
              <a:rPr lang="en-US" dirty="0" err="1"/>
              <a:t>Mobilisation</a:t>
            </a:r>
            <a:r>
              <a:rPr lang="en-US" dirty="0"/>
              <a:t> du personnel et des </a:t>
            </a:r>
            <a:r>
              <a:rPr lang="en-US" dirty="0" err="1"/>
              <a:t>ressources</a:t>
            </a:r>
            <a:endParaRPr lang="en-US" dirty="0"/>
          </a:p>
          <a:p>
            <a:pPr lvl="1"/>
            <a:r>
              <a:rPr lang="en-US" dirty="0" err="1"/>
              <a:t>Organisation</a:t>
            </a:r>
            <a:r>
              <a:rPr lang="en-US" dirty="0"/>
              <a:t> des actions de </a:t>
            </a:r>
            <a:r>
              <a:rPr lang="en-US" dirty="0" err="1"/>
              <a:t>réponse</a:t>
            </a:r>
            <a:endParaRPr lang="en-US" dirty="0"/>
          </a:p>
          <a:p>
            <a:pPr lvl="1"/>
            <a:r>
              <a:rPr lang="en-US" dirty="0"/>
              <a:t>Un lieu </a:t>
            </a:r>
            <a:r>
              <a:rPr lang="en-US" dirty="0" err="1"/>
              <a:t>centralisé</a:t>
            </a:r>
            <a:r>
              <a:rPr lang="en-US" dirty="0"/>
              <a:t> </a:t>
            </a:r>
            <a:r>
              <a:rPr lang="en-US" dirty="0" err="1"/>
              <a:t>d'expertise</a:t>
            </a:r>
            <a:r>
              <a:rPr lang="en-US" dirty="0"/>
              <a:t> technique et </a:t>
            </a:r>
            <a:r>
              <a:rPr lang="en-US" dirty="0" err="1"/>
              <a:t>d'experts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matière (PME) pour la </a:t>
            </a:r>
            <a:r>
              <a:rPr lang="en-US" dirty="0" err="1"/>
              <a:t>prise</a:t>
            </a:r>
            <a:r>
              <a:rPr lang="en-US" dirty="0"/>
              <a:t> de </a:t>
            </a:r>
            <a:r>
              <a:rPr lang="en-US" dirty="0" err="1"/>
              <a:t>décision</a:t>
            </a:r>
            <a:r>
              <a:rPr lang="en-US" dirty="0"/>
              <a:t> et </a:t>
            </a:r>
            <a:r>
              <a:rPr lang="en-US" dirty="0" err="1"/>
              <a:t>l'élaboration</a:t>
            </a:r>
            <a:r>
              <a:rPr lang="en-US" dirty="0"/>
              <a:t> de plans</a:t>
            </a:r>
          </a:p>
        </p:txBody>
      </p:sp>
    </p:spTree>
    <p:extLst>
      <p:ext uri="{BB962C8B-B14F-4D97-AF65-F5344CB8AC3E}">
        <p14:creationId xmlns:p14="http://schemas.microsoft.com/office/powerpoint/2010/main" val="247195664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Procédure</a:t>
            </a:r>
            <a:r>
              <a:rPr lang="en-US" dirty="0"/>
              <a:t> </a:t>
            </a:r>
            <a:r>
              <a:rPr lang="en-US" dirty="0" err="1"/>
              <a:t>d'activation</a:t>
            </a:r>
            <a:r>
              <a:rPr lang="en-US" dirty="0"/>
              <a:t> du COU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1165225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L'activation</a:t>
            </a:r>
            <a:r>
              <a:rPr lang="en-US" dirty="0"/>
              <a:t> d'un COU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cas</a:t>
            </a:r>
            <a:r>
              <a:rPr lang="en-US" dirty="0"/>
              <a:t> </a:t>
            </a:r>
            <a:r>
              <a:rPr lang="en-US" dirty="0" err="1"/>
              <a:t>d'urgence</a:t>
            </a:r>
            <a:r>
              <a:rPr lang="en-US" dirty="0"/>
              <a:t> de </a:t>
            </a:r>
            <a:r>
              <a:rPr lang="en-US" dirty="0" err="1"/>
              <a:t>santé</a:t>
            </a:r>
            <a:r>
              <a:rPr lang="en-US" dirty="0"/>
              <a:t> </a:t>
            </a:r>
            <a:r>
              <a:rPr lang="en-US" dirty="0" err="1"/>
              <a:t>publique</a:t>
            </a:r>
            <a:r>
              <a:rPr lang="en-US" dirty="0"/>
              <a:t> </a:t>
            </a:r>
            <a:r>
              <a:rPr lang="en-US" dirty="0" err="1"/>
              <a:t>peut</a:t>
            </a:r>
            <a:r>
              <a:rPr lang="en-US" dirty="0"/>
              <a:t> se faire sous la supervision du </a:t>
            </a:r>
            <a:r>
              <a:rPr lang="en-US" dirty="0" err="1"/>
              <a:t>directeur</a:t>
            </a:r>
            <a:r>
              <a:rPr lang="en-US" dirty="0"/>
              <a:t> du </a:t>
            </a:r>
            <a:r>
              <a:rPr lang="en-US" dirty="0" err="1"/>
              <a:t>département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du </a:t>
            </a:r>
            <a:r>
              <a:rPr lang="en-US" dirty="0" err="1"/>
              <a:t>ministère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sur </a:t>
            </a:r>
            <a:r>
              <a:rPr lang="en-US" dirty="0" err="1"/>
              <a:t>recommandation</a:t>
            </a:r>
            <a:r>
              <a:rPr lang="en-US" dirty="0"/>
              <a:t> </a:t>
            </a:r>
            <a:r>
              <a:rPr lang="en-US" dirty="0" err="1"/>
              <a:t>d'une</a:t>
            </a:r>
            <a:r>
              <a:rPr lang="en-US" dirty="0"/>
              <a:t> </a:t>
            </a:r>
            <a:r>
              <a:rPr lang="en-US" dirty="0" err="1"/>
              <a:t>équipe</a:t>
            </a:r>
            <a:r>
              <a:rPr lang="en-US" dirty="0"/>
              <a:t> </a:t>
            </a:r>
            <a:r>
              <a:rPr lang="en-US" dirty="0" err="1"/>
              <a:t>d'évaluation</a:t>
            </a:r>
            <a:r>
              <a:rPr lang="en-US" dirty="0"/>
              <a:t> </a:t>
            </a:r>
            <a:r>
              <a:rPr lang="en-US" dirty="0" err="1"/>
              <a:t>préliminaire</a:t>
            </a:r>
            <a:r>
              <a:rPr lang="en-US" dirty="0"/>
              <a:t> (EEP). </a:t>
            </a:r>
          </a:p>
        </p:txBody>
      </p:sp>
      <p:sp>
        <p:nvSpPr>
          <p:cNvPr id="2" name="Rectangle 1"/>
          <p:cNvSpPr/>
          <p:nvPr/>
        </p:nvSpPr>
        <p:spPr>
          <a:xfrm>
            <a:off x="444499" y="2200186"/>
            <a:ext cx="83319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Clr>
                <a:srgbClr val="006A7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</a:t>
            </a:r>
            <a:r>
              <a:rPr lang="en-US" sz="2000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processus</a:t>
            </a:r>
            <a:r>
              <a:rPr lang="en-US" sz="20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exact </a:t>
            </a:r>
            <a:r>
              <a:rPr lang="en-US" sz="2000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d'activation</a:t>
            </a:r>
            <a:r>
              <a:rPr lang="en-US" sz="20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doit </a:t>
            </a:r>
            <a:r>
              <a:rPr lang="en-US" sz="2000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être</a:t>
            </a:r>
            <a:r>
              <a:rPr lang="en-US" sz="20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décrit</a:t>
            </a:r>
            <a:r>
              <a:rPr lang="en-US" sz="20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dans le plan </a:t>
            </a:r>
            <a:r>
              <a:rPr lang="en-US" sz="2000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d'intervention</a:t>
            </a:r>
            <a:r>
              <a:rPr lang="en-US" sz="20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d'urgence</a:t>
            </a:r>
            <a:r>
              <a:rPr lang="en-US" sz="20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2000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l'autorité</a:t>
            </a:r>
            <a:r>
              <a:rPr lang="en-US" sz="20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sanitaire </a:t>
            </a:r>
            <a:r>
              <a:rPr lang="en-US" sz="2000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responsable</a:t>
            </a:r>
            <a:r>
              <a:rPr lang="en-US" sz="20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ainsi</a:t>
            </a:r>
            <a:r>
              <a:rPr lang="en-US" sz="20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que dans le plan </a:t>
            </a:r>
            <a:r>
              <a:rPr lang="en-US" sz="2000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</a:t>
            </a:r>
            <a:r>
              <a:rPr lang="en-US" sz="20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le </a:t>
            </a:r>
            <a:r>
              <a:rPr lang="en-US" sz="2000" dirty="0" err="1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manuel</a:t>
            </a:r>
            <a:r>
              <a:rPr lang="en-US" sz="20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du COU.</a:t>
            </a:r>
          </a:p>
        </p:txBody>
      </p:sp>
    </p:spTree>
    <p:extLst>
      <p:ext uri="{BB962C8B-B14F-4D97-AF65-F5344CB8AC3E}">
        <p14:creationId xmlns:p14="http://schemas.microsoft.com/office/powerpoint/2010/main" val="21492687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Équipe</a:t>
            </a:r>
            <a:r>
              <a:rPr lang="en-US" dirty="0"/>
              <a:t> </a:t>
            </a:r>
            <a:r>
              <a:rPr lang="en-US" dirty="0" err="1"/>
              <a:t>d'évaluation</a:t>
            </a:r>
            <a:r>
              <a:rPr lang="en-US" dirty="0"/>
              <a:t> </a:t>
            </a:r>
            <a:r>
              <a:rPr lang="en-US" dirty="0" err="1"/>
              <a:t>préliminaire</a:t>
            </a:r>
            <a:r>
              <a:rPr lang="en-US" dirty="0"/>
              <a:t> 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EBCE36D-8FC8-4956-A9BB-2262C706AA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031145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Processus</a:t>
            </a:r>
            <a:r>
              <a:rPr lang="en-US" dirty="0"/>
              <a:t> de </a:t>
            </a:r>
            <a:r>
              <a:rPr lang="en-US" dirty="0" err="1"/>
              <a:t>l'équipe</a:t>
            </a:r>
            <a:r>
              <a:rPr lang="en-US" dirty="0"/>
              <a:t> </a:t>
            </a:r>
            <a:r>
              <a:rPr lang="en-US" dirty="0" err="1"/>
              <a:t>d'évaluation</a:t>
            </a:r>
            <a:r>
              <a:rPr lang="en-US" dirty="0"/>
              <a:t> </a:t>
            </a:r>
            <a:r>
              <a:rPr lang="en-US" dirty="0" err="1"/>
              <a:t>préliminaire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L'équipe</a:t>
            </a:r>
            <a:r>
              <a:rPr lang="en-US" dirty="0"/>
              <a:t> </a:t>
            </a:r>
            <a:r>
              <a:rPr lang="en-US" dirty="0" err="1"/>
              <a:t>d'évaluation</a:t>
            </a:r>
            <a:r>
              <a:rPr lang="en-US" dirty="0"/>
              <a:t> </a:t>
            </a:r>
            <a:r>
              <a:rPr lang="en-US" dirty="0" err="1"/>
              <a:t>préliminaire</a:t>
            </a:r>
            <a:r>
              <a:rPr lang="en-US" dirty="0"/>
              <a:t> (EEP) </a:t>
            </a:r>
            <a:r>
              <a:rPr lang="en-US" dirty="0" err="1"/>
              <a:t>est</a:t>
            </a:r>
            <a:r>
              <a:rPr lang="en-US" dirty="0"/>
              <a:t> un </a:t>
            </a:r>
            <a:r>
              <a:rPr lang="en-US" dirty="0" err="1"/>
              <a:t>groupe</a:t>
            </a:r>
            <a:r>
              <a:rPr lang="en-US" dirty="0"/>
              <a:t> de PME chargé de </a:t>
            </a:r>
            <a:r>
              <a:rPr lang="en-US" dirty="0" err="1"/>
              <a:t>réaliser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évaluation</a:t>
            </a:r>
            <a:r>
              <a:rPr lang="en-US" dirty="0"/>
              <a:t> </a:t>
            </a:r>
            <a:r>
              <a:rPr lang="en-US" dirty="0" err="1"/>
              <a:t>initiale</a:t>
            </a:r>
            <a:r>
              <a:rPr lang="en-US" dirty="0"/>
              <a:t> d'un incident </a:t>
            </a:r>
            <a:r>
              <a:rPr lang="en-US" dirty="0" err="1"/>
              <a:t>ou</a:t>
            </a:r>
            <a:r>
              <a:rPr lang="en-US" dirty="0"/>
              <a:t> d'un </a:t>
            </a:r>
            <a:r>
              <a:rPr lang="en-US" dirty="0" err="1"/>
              <a:t>événement</a:t>
            </a:r>
            <a:r>
              <a:rPr lang="en-US" dirty="0"/>
              <a:t>.</a:t>
            </a:r>
          </a:p>
          <a:p>
            <a:pPr marL="512762" lvl="1" indent="0">
              <a:buClr>
                <a:srgbClr val="006A71"/>
              </a:buClr>
              <a:buNone/>
            </a:pPr>
            <a:r>
              <a:rPr lang="en-US" dirty="0"/>
              <a:t>- L'EEP </a:t>
            </a:r>
            <a:r>
              <a:rPr lang="en-US" dirty="0" err="1"/>
              <a:t>comprend</a:t>
            </a:r>
            <a:r>
              <a:rPr lang="en-US" dirty="0"/>
              <a:t> </a:t>
            </a:r>
            <a:r>
              <a:rPr lang="en-US" dirty="0" err="1"/>
              <a:t>l'implication</a:t>
            </a:r>
            <a:r>
              <a:rPr lang="en-US" dirty="0"/>
              <a:t> et la contribution des PME de la </a:t>
            </a:r>
            <a:r>
              <a:rPr lang="en-US" dirty="0" err="1"/>
              <a:t>communauté</a:t>
            </a:r>
            <a:r>
              <a:rPr lang="en-US" dirty="0"/>
              <a:t> </a:t>
            </a:r>
            <a:r>
              <a:rPr lang="en-US" dirty="0" err="1"/>
              <a:t>scientifique</a:t>
            </a:r>
            <a:r>
              <a:rPr lang="en-US" dirty="0"/>
              <a:t> et du personnel </a:t>
            </a:r>
            <a:r>
              <a:rPr lang="en-US" dirty="0" err="1"/>
              <a:t>général</a:t>
            </a:r>
            <a:r>
              <a:rPr lang="en-US" dirty="0"/>
              <a:t> du COU. </a:t>
            </a:r>
          </a:p>
          <a:p>
            <a:pPr>
              <a:buClr>
                <a:srgbClr val="006A71"/>
              </a:buClr>
            </a:pPr>
            <a:r>
              <a:rPr lang="en-US" dirty="0"/>
              <a:t>Le </a:t>
            </a:r>
            <a:r>
              <a:rPr lang="en-US" dirty="0" err="1"/>
              <a:t>processus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déclenché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menace </a:t>
            </a:r>
            <a:r>
              <a:rPr lang="en-US" dirty="0" err="1"/>
              <a:t>potentielle</a:t>
            </a:r>
            <a:r>
              <a:rPr lang="en-US" dirty="0"/>
              <a:t> pour la </a:t>
            </a:r>
            <a:r>
              <a:rPr lang="en-US" dirty="0" err="1"/>
              <a:t>santé</a:t>
            </a:r>
            <a:r>
              <a:rPr lang="en-US" dirty="0"/>
              <a:t> </a:t>
            </a:r>
            <a:r>
              <a:rPr lang="en-US" dirty="0" err="1"/>
              <a:t>publique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1260840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199" y="205979"/>
            <a:ext cx="8557491" cy="689591"/>
          </a:xfrm>
        </p:spPr>
        <p:txBody>
          <a:bodyPr/>
          <a:lstStyle/>
          <a:p>
            <a:r>
              <a:rPr lang="en-US" dirty="0" err="1"/>
              <a:t>Processus</a:t>
            </a:r>
            <a:r>
              <a:rPr lang="en-US" dirty="0"/>
              <a:t> de </a:t>
            </a:r>
            <a:r>
              <a:rPr lang="en-US" dirty="0" err="1"/>
              <a:t>l'équipe</a:t>
            </a:r>
            <a:r>
              <a:rPr lang="en-US" dirty="0"/>
              <a:t> </a:t>
            </a:r>
            <a:r>
              <a:rPr lang="en-US" dirty="0" err="1"/>
              <a:t>d'évaluation</a:t>
            </a:r>
            <a:r>
              <a:rPr lang="en-US" dirty="0"/>
              <a:t> </a:t>
            </a:r>
            <a:r>
              <a:rPr lang="en-US" dirty="0" err="1"/>
              <a:t>préliminaire</a:t>
            </a:r>
            <a:r>
              <a:rPr lang="en-US" dirty="0"/>
              <a:t> : </a:t>
            </a:r>
            <a:r>
              <a:rPr lang="en-US" dirty="0" err="1"/>
              <a:t>Objectifs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Réaliser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évaluation</a:t>
            </a:r>
            <a:r>
              <a:rPr lang="en-US" dirty="0"/>
              <a:t> </a:t>
            </a:r>
            <a:r>
              <a:rPr lang="en-US" dirty="0" err="1"/>
              <a:t>préliminaire</a:t>
            </a:r>
            <a:r>
              <a:rPr lang="en-US" dirty="0"/>
              <a:t> de la situation. </a:t>
            </a:r>
          </a:p>
          <a:p>
            <a:pPr>
              <a:buClr>
                <a:srgbClr val="006A71"/>
              </a:buClr>
            </a:pPr>
            <a:r>
              <a:rPr lang="en-US" dirty="0"/>
              <a:t>Identifier les </a:t>
            </a:r>
            <a:r>
              <a:rPr lang="en-US" dirty="0" err="1"/>
              <a:t>activités</a:t>
            </a:r>
            <a:r>
              <a:rPr lang="en-US" dirty="0"/>
              <a:t> et les </a:t>
            </a:r>
            <a:r>
              <a:rPr lang="en-US" dirty="0" err="1"/>
              <a:t>opérations</a:t>
            </a:r>
            <a:r>
              <a:rPr lang="en-US" dirty="0"/>
              <a:t> </a:t>
            </a:r>
            <a:r>
              <a:rPr lang="en-US" dirty="0" err="1"/>
              <a:t>d'intervention</a:t>
            </a:r>
            <a:r>
              <a:rPr lang="en-US" dirty="0"/>
              <a:t>. 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Recommander</a:t>
            </a:r>
            <a:r>
              <a:rPr lang="en-US" dirty="0"/>
              <a:t> </a:t>
            </a:r>
            <a:r>
              <a:rPr lang="en-US" dirty="0" err="1"/>
              <a:t>l'activation</a:t>
            </a:r>
            <a:r>
              <a:rPr lang="en-US" dirty="0"/>
              <a:t> (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nécessaire</a:t>
            </a:r>
            <a:r>
              <a:rPr lang="en-US" dirty="0"/>
              <a:t>) du COU pour </a:t>
            </a:r>
            <a:r>
              <a:rPr lang="en-US" dirty="0" err="1"/>
              <a:t>soutenir</a:t>
            </a:r>
            <a:r>
              <a:rPr lang="en-US" dirty="0"/>
              <a:t> les </a:t>
            </a:r>
            <a:r>
              <a:rPr lang="en-US" dirty="0" err="1"/>
              <a:t>activités</a:t>
            </a:r>
            <a:r>
              <a:rPr lang="en-US" dirty="0"/>
              <a:t> de </a:t>
            </a:r>
            <a:r>
              <a:rPr lang="en-US" dirty="0" err="1"/>
              <a:t>réponses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cas</a:t>
            </a:r>
            <a:r>
              <a:rPr lang="en-US" dirty="0"/>
              <a:t> de menace </a:t>
            </a:r>
            <a:r>
              <a:rPr lang="en-US" dirty="0" err="1"/>
              <a:t>potentielle</a:t>
            </a:r>
            <a:r>
              <a:rPr lang="en-US" dirty="0"/>
              <a:t> pour la </a:t>
            </a:r>
            <a:r>
              <a:rPr lang="en-US" dirty="0" err="1"/>
              <a:t>santé</a:t>
            </a:r>
            <a:r>
              <a:rPr lang="en-US" dirty="0"/>
              <a:t> </a:t>
            </a:r>
            <a:r>
              <a:rPr lang="en-US" dirty="0" err="1"/>
              <a:t>publique</a:t>
            </a:r>
            <a:r>
              <a:rPr lang="en-US" dirty="0"/>
              <a:t>, </a:t>
            </a:r>
            <a:r>
              <a:rPr lang="en-US" dirty="0" err="1"/>
              <a:t>d'impact</a:t>
            </a:r>
            <a:r>
              <a:rPr lang="en-US" dirty="0"/>
              <a:t> et/</a:t>
            </a:r>
            <a:r>
              <a:rPr lang="en-US" dirty="0" err="1"/>
              <a:t>ou</a:t>
            </a:r>
            <a:r>
              <a:rPr lang="en-US" dirty="0"/>
              <a:t> de </a:t>
            </a:r>
            <a:r>
              <a:rPr lang="en-US" dirty="0" err="1"/>
              <a:t>besoin</a:t>
            </a:r>
            <a:r>
              <a:rPr lang="en-US" dirty="0"/>
              <a:t> </a:t>
            </a:r>
            <a:r>
              <a:rPr lang="en-US" dirty="0" err="1"/>
              <a:t>d'une</a:t>
            </a:r>
            <a:r>
              <a:rPr lang="en-US" dirty="0"/>
              <a:t>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gérée</a:t>
            </a:r>
            <a:r>
              <a:rPr lang="en-US" dirty="0"/>
              <a:t> de manière </a:t>
            </a:r>
            <a:r>
              <a:rPr lang="en-US" dirty="0" err="1"/>
              <a:t>centralisée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05207912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205979"/>
            <a:ext cx="8483600" cy="689591"/>
          </a:xfrm>
        </p:spPr>
        <p:txBody>
          <a:bodyPr/>
          <a:lstStyle/>
          <a:p>
            <a:r>
              <a:rPr lang="en-US" dirty="0" err="1"/>
              <a:t>Processus</a:t>
            </a:r>
            <a:r>
              <a:rPr lang="en-US" dirty="0"/>
              <a:t> de </a:t>
            </a:r>
            <a:r>
              <a:rPr lang="en-US" dirty="0" err="1"/>
              <a:t>l'équipe</a:t>
            </a:r>
            <a:r>
              <a:rPr lang="en-US" dirty="0"/>
              <a:t> </a:t>
            </a:r>
            <a:r>
              <a:rPr lang="en-US" dirty="0" err="1"/>
              <a:t>d'évaluation</a:t>
            </a:r>
            <a:r>
              <a:rPr lang="en-US" dirty="0"/>
              <a:t> </a:t>
            </a:r>
            <a:r>
              <a:rPr lang="en-US" dirty="0" err="1"/>
              <a:t>préliminaire</a:t>
            </a:r>
            <a:r>
              <a:rPr lang="en-US" dirty="0"/>
              <a:t> : </a:t>
            </a:r>
            <a:r>
              <a:rPr lang="en-US" sz="2400" dirty="0" err="1"/>
              <a:t>Sujets</a:t>
            </a:r>
            <a:r>
              <a:rPr lang="en-US" sz="2400" dirty="0"/>
              <a:t> de discussion sur les maladies </a:t>
            </a:r>
            <a:r>
              <a:rPr lang="en-US" sz="2400" dirty="0" err="1"/>
              <a:t>infectieuses</a:t>
            </a:r>
            <a:r>
              <a:rPr lang="en-US" sz="2400" dirty="0"/>
              <a:t> </a:t>
            </a:r>
            <a:r>
              <a:rPr lang="en-US" sz="2400" dirty="0" err="1"/>
              <a:t>comme</a:t>
            </a:r>
            <a:r>
              <a:rPr lang="en-US" sz="2400" dirty="0"/>
              <a:t> la COVID-19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00050" y="900906"/>
            <a:ext cx="8597900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Quels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les faits </a:t>
            </a:r>
            <a:r>
              <a:rPr lang="en-US" dirty="0" err="1"/>
              <a:t>connus</a:t>
            </a:r>
            <a:r>
              <a:rPr lang="en-US" dirty="0"/>
              <a:t>, les faits inconnus et les </a:t>
            </a:r>
            <a:r>
              <a:rPr lang="en-US" dirty="0" err="1"/>
              <a:t>évaluations</a:t>
            </a:r>
            <a:r>
              <a:rPr lang="en-US" dirty="0"/>
              <a:t> ?</a:t>
            </a:r>
          </a:p>
          <a:p>
            <a:pPr>
              <a:buClr>
                <a:srgbClr val="006A71"/>
              </a:buClr>
            </a:pPr>
            <a:r>
              <a:rPr lang="en-US" dirty="0"/>
              <a:t>Comment la </a:t>
            </a:r>
            <a:r>
              <a:rPr lang="en-US" dirty="0" err="1"/>
              <a:t>maladie</a:t>
            </a:r>
            <a:r>
              <a:rPr lang="en-US" dirty="0"/>
              <a:t> a-t-</a:t>
            </a:r>
            <a:r>
              <a:rPr lang="en-US" dirty="0" err="1"/>
              <a:t>elle</a:t>
            </a:r>
            <a:r>
              <a:rPr lang="en-US" dirty="0"/>
              <a:t> </a:t>
            </a:r>
            <a:r>
              <a:rPr lang="en-US" dirty="0" err="1"/>
              <a:t>été</a:t>
            </a:r>
            <a:r>
              <a:rPr lang="en-US" dirty="0"/>
              <a:t> </a:t>
            </a:r>
            <a:r>
              <a:rPr lang="en-US" dirty="0" err="1"/>
              <a:t>détectée</a:t>
            </a:r>
            <a:r>
              <a:rPr lang="en-US" dirty="0"/>
              <a:t> ? Les </a:t>
            </a:r>
            <a:r>
              <a:rPr lang="en-US" dirty="0" err="1"/>
              <a:t>informations</a:t>
            </a:r>
            <a:r>
              <a:rPr lang="en-US" dirty="0"/>
              <a:t> </a:t>
            </a:r>
            <a:r>
              <a:rPr lang="en-US" dirty="0" err="1"/>
              <a:t>ont-elles</a:t>
            </a:r>
            <a:r>
              <a:rPr lang="en-US" dirty="0"/>
              <a:t> </a:t>
            </a:r>
            <a:r>
              <a:rPr lang="en-US" dirty="0" err="1"/>
              <a:t>été</a:t>
            </a:r>
            <a:r>
              <a:rPr lang="en-US" dirty="0"/>
              <a:t> </a:t>
            </a:r>
            <a:r>
              <a:rPr lang="en-US" dirty="0" err="1"/>
              <a:t>vérifiées</a:t>
            </a:r>
            <a:r>
              <a:rPr lang="en-US" dirty="0"/>
              <a:t> ?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Où</a:t>
            </a:r>
            <a:r>
              <a:rPr lang="en-US" dirty="0"/>
              <a:t> se </a:t>
            </a:r>
            <a:r>
              <a:rPr lang="en-US" dirty="0" err="1"/>
              <a:t>situe</a:t>
            </a:r>
            <a:r>
              <a:rPr lang="en-US" dirty="0"/>
              <a:t> </a:t>
            </a:r>
            <a:r>
              <a:rPr lang="en-US" dirty="0" err="1"/>
              <a:t>l'épidémie</a:t>
            </a:r>
            <a:r>
              <a:rPr lang="en-US" dirty="0"/>
              <a:t> et/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quelles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les zones </a:t>
            </a:r>
            <a:r>
              <a:rPr lang="en-US" dirty="0" err="1"/>
              <a:t>qu'elle</a:t>
            </a:r>
            <a:r>
              <a:rPr lang="en-US" dirty="0"/>
              <a:t> </a:t>
            </a:r>
            <a:r>
              <a:rPr lang="en-US" dirty="0" err="1"/>
              <a:t>touche</a:t>
            </a:r>
            <a:r>
              <a:rPr lang="en-US" dirty="0"/>
              <a:t> ? </a:t>
            </a:r>
          </a:p>
          <a:p>
            <a:pPr>
              <a:buClr>
                <a:srgbClr val="006A71"/>
              </a:buClr>
            </a:pPr>
            <a:r>
              <a:rPr lang="en-US" dirty="0"/>
              <a:t>Y a-t-il des </a:t>
            </a:r>
            <a:r>
              <a:rPr lang="en-US" dirty="0" err="1"/>
              <a:t>décès</a:t>
            </a:r>
            <a:r>
              <a:rPr lang="en-US" dirty="0"/>
              <a:t>, des </a:t>
            </a:r>
            <a:r>
              <a:rPr lang="en-US" dirty="0" err="1"/>
              <a:t>cas</a:t>
            </a:r>
            <a:r>
              <a:rPr lang="en-US" dirty="0"/>
              <a:t> graves </a:t>
            </a:r>
            <a:r>
              <a:rPr lang="en-US" dirty="0" err="1"/>
              <a:t>nécessitant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hospitalisation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d'autres</a:t>
            </a:r>
            <a:r>
              <a:rPr lang="en-US" dirty="0"/>
              <a:t> impacts </a:t>
            </a:r>
            <a:r>
              <a:rPr lang="en-US" dirty="0" err="1"/>
              <a:t>urgents</a:t>
            </a:r>
            <a:r>
              <a:rPr lang="en-US" dirty="0"/>
              <a:t> ?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Quels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les </a:t>
            </a:r>
            <a:r>
              <a:rPr lang="en-US" dirty="0" err="1"/>
              <a:t>symptômes</a:t>
            </a:r>
            <a:r>
              <a:rPr lang="en-US" dirty="0"/>
              <a:t> les plus courants, les </a:t>
            </a:r>
            <a:r>
              <a:rPr lang="en-US" dirty="0" err="1"/>
              <a:t>moins</a:t>
            </a:r>
            <a:r>
              <a:rPr lang="en-US" dirty="0"/>
              <a:t> courants et les plus graves ?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Quelles</a:t>
            </a:r>
            <a:r>
              <a:rPr lang="en-US" dirty="0"/>
              <a:t> </a:t>
            </a:r>
            <a:r>
              <a:rPr lang="en-US" dirty="0" err="1"/>
              <a:t>mesures</a:t>
            </a:r>
            <a:r>
              <a:rPr lang="en-US" dirty="0"/>
              <a:t> </a:t>
            </a:r>
            <a:r>
              <a:rPr lang="en-US" dirty="0" err="1"/>
              <a:t>ont</a:t>
            </a:r>
            <a:r>
              <a:rPr lang="en-US" dirty="0"/>
              <a:t> </a:t>
            </a:r>
            <a:r>
              <a:rPr lang="en-US" dirty="0" err="1"/>
              <a:t>été</a:t>
            </a:r>
            <a:r>
              <a:rPr lang="en-US" dirty="0"/>
              <a:t> </a:t>
            </a:r>
            <a:r>
              <a:rPr lang="en-US" dirty="0" err="1"/>
              <a:t>prises</a:t>
            </a:r>
            <a:r>
              <a:rPr lang="en-US" dirty="0"/>
              <a:t> ?  </a:t>
            </a:r>
            <a:r>
              <a:rPr lang="en-US" dirty="0" err="1"/>
              <a:t>Quelles</a:t>
            </a:r>
            <a:r>
              <a:rPr lang="en-US" dirty="0"/>
              <a:t> </a:t>
            </a:r>
            <a:r>
              <a:rPr lang="en-US" dirty="0" err="1"/>
              <a:t>mesures</a:t>
            </a:r>
            <a:r>
              <a:rPr lang="en-US" dirty="0"/>
              <a:t> </a:t>
            </a:r>
            <a:r>
              <a:rPr lang="en-US" dirty="0" err="1"/>
              <a:t>doivent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prises</a:t>
            </a:r>
            <a:r>
              <a:rPr lang="en-US" dirty="0"/>
              <a:t> ?</a:t>
            </a:r>
          </a:p>
          <a:p>
            <a:pPr>
              <a:buClr>
                <a:srgbClr val="006A71"/>
              </a:buClr>
            </a:pPr>
            <a:r>
              <a:rPr lang="en-US" dirty="0"/>
              <a:t>Les </a:t>
            </a:r>
            <a:r>
              <a:rPr lang="en-US" dirty="0" err="1"/>
              <a:t>médias</a:t>
            </a:r>
            <a:r>
              <a:rPr lang="en-US" dirty="0"/>
              <a:t> </a:t>
            </a:r>
            <a:r>
              <a:rPr lang="en-US" dirty="0" err="1"/>
              <a:t>nationaux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locaux</a:t>
            </a:r>
            <a:r>
              <a:rPr lang="en-US" dirty="0"/>
              <a:t> </a:t>
            </a:r>
            <a:r>
              <a:rPr lang="en-US" dirty="0" err="1"/>
              <a:t>sont-ils</a:t>
            </a:r>
            <a:r>
              <a:rPr lang="en-US" dirty="0"/>
              <a:t> au courant de la menace ?</a:t>
            </a:r>
          </a:p>
        </p:txBody>
      </p:sp>
    </p:spTree>
    <p:extLst>
      <p:ext uri="{BB962C8B-B14F-4D97-AF65-F5344CB8AC3E}">
        <p14:creationId xmlns:p14="http://schemas.microsoft.com/office/powerpoint/2010/main" val="224460996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385894" y="469284"/>
            <a:ext cx="8229600" cy="689591"/>
          </a:xfrm>
        </p:spPr>
        <p:txBody>
          <a:bodyPr/>
          <a:lstStyle/>
          <a:p>
            <a:r>
              <a:rPr lang="en-US" dirty="0" err="1"/>
              <a:t>Processus</a:t>
            </a:r>
            <a:r>
              <a:rPr lang="en-US" dirty="0"/>
              <a:t> de </a:t>
            </a:r>
            <a:r>
              <a:rPr lang="en-US" dirty="0" err="1"/>
              <a:t>l'équipe</a:t>
            </a:r>
            <a:r>
              <a:rPr lang="en-US" dirty="0"/>
              <a:t> </a:t>
            </a:r>
            <a:r>
              <a:rPr lang="en-US" dirty="0" err="1"/>
              <a:t>d'évaluation</a:t>
            </a:r>
            <a:r>
              <a:rPr lang="en-US" dirty="0"/>
              <a:t> </a:t>
            </a:r>
            <a:r>
              <a:rPr lang="en-US" dirty="0" err="1"/>
              <a:t>préliminaire</a:t>
            </a:r>
            <a:r>
              <a:rPr lang="en-US" dirty="0"/>
              <a:t> : </a:t>
            </a:r>
            <a:r>
              <a:rPr lang="en-US" sz="2000" dirty="0" err="1"/>
              <a:t>Sujets</a:t>
            </a:r>
            <a:r>
              <a:rPr lang="en-US" sz="2000" dirty="0"/>
              <a:t> de discussion pour les maladies </a:t>
            </a:r>
            <a:r>
              <a:rPr lang="en-US" sz="2000" dirty="0" err="1"/>
              <a:t>infectieuses</a:t>
            </a:r>
            <a:r>
              <a:rPr lang="en-US" sz="2000" dirty="0"/>
              <a:t> </a:t>
            </a:r>
            <a:r>
              <a:rPr lang="en-US" sz="2000" dirty="0" err="1"/>
              <a:t>comme</a:t>
            </a:r>
            <a:r>
              <a:rPr lang="en-US" sz="2000" dirty="0"/>
              <a:t> la COVID-19</a:t>
            </a:r>
            <a:r>
              <a:rPr lang="en-US" sz="1800" i="1" dirty="0"/>
              <a:t> </a:t>
            </a:r>
            <a:br>
              <a:rPr lang="en-US" sz="1800" i="1" dirty="0"/>
            </a:br>
            <a:r>
              <a:rPr lang="en-US" sz="1800" i="1" dirty="0"/>
              <a:t>(suite)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La </a:t>
            </a:r>
            <a:r>
              <a:rPr lang="en-US" dirty="0" err="1"/>
              <a:t>communauté</a:t>
            </a:r>
            <a:r>
              <a:rPr lang="en-US" dirty="0"/>
              <a:t> et/</a:t>
            </a:r>
            <a:r>
              <a:rPr lang="en-US" dirty="0" err="1"/>
              <a:t>ou</a:t>
            </a:r>
            <a:r>
              <a:rPr lang="en-US" dirty="0"/>
              <a:t> les </a:t>
            </a:r>
            <a:r>
              <a:rPr lang="en-US" dirty="0" err="1"/>
              <a:t>autorités</a:t>
            </a:r>
            <a:r>
              <a:rPr lang="en-US" dirty="0"/>
              <a:t> </a:t>
            </a:r>
            <a:r>
              <a:rPr lang="en-US" dirty="0" err="1"/>
              <a:t>internationales</a:t>
            </a:r>
            <a:r>
              <a:rPr lang="en-US" dirty="0"/>
              <a:t> </a:t>
            </a:r>
            <a:r>
              <a:rPr lang="en-US" dirty="0" err="1"/>
              <a:t>peuvent-elles</a:t>
            </a:r>
            <a:r>
              <a:rPr lang="en-US" dirty="0"/>
              <a:t> </a:t>
            </a:r>
            <a:r>
              <a:rPr lang="en-US" dirty="0" err="1"/>
              <a:t>contribuer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l'évaluation</a:t>
            </a:r>
            <a:r>
              <a:rPr lang="en-US" dirty="0"/>
              <a:t> ? 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Existe</a:t>
            </a:r>
            <a:r>
              <a:rPr lang="en-US" dirty="0"/>
              <a:t>-t-il des </a:t>
            </a:r>
            <a:r>
              <a:rPr lang="en-US" dirty="0" err="1"/>
              <a:t>besoins</a:t>
            </a:r>
            <a:r>
              <a:rPr lang="en-US" dirty="0"/>
              <a:t> critiques non </a:t>
            </a:r>
            <a:r>
              <a:rPr lang="en-US" dirty="0" err="1"/>
              <a:t>satisfaits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matière de </a:t>
            </a:r>
            <a:r>
              <a:rPr lang="en-US" dirty="0" err="1"/>
              <a:t>renseignement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d'information</a:t>
            </a:r>
            <a:r>
              <a:rPr lang="en-US" dirty="0"/>
              <a:t> ? </a:t>
            </a:r>
          </a:p>
          <a:p>
            <a:pPr>
              <a:buClr>
                <a:srgbClr val="006A71"/>
              </a:buClr>
            </a:pPr>
            <a:r>
              <a:rPr lang="en-US" dirty="0"/>
              <a:t>Le public doit-il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informé</a:t>
            </a:r>
            <a:r>
              <a:rPr lang="en-US" dirty="0"/>
              <a:t> ? </a:t>
            </a:r>
          </a:p>
          <a:p>
            <a:pPr>
              <a:buClr>
                <a:srgbClr val="006A71"/>
              </a:buClr>
            </a:pPr>
            <a:r>
              <a:rPr lang="en-US" dirty="0"/>
              <a:t>Les </a:t>
            </a:r>
            <a:r>
              <a:rPr lang="en-US" dirty="0" err="1"/>
              <a:t>autorités</a:t>
            </a:r>
            <a:r>
              <a:rPr lang="en-US" dirty="0"/>
              <a:t> </a:t>
            </a:r>
            <a:r>
              <a:rPr lang="en-US" dirty="0" err="1"/>
              <a:t>internationales</a:t>
            </a:r>
            <a:r>
              <a:rPr lang="en-US" dirty="0"/>
              <a:t> </a:t>
            </a:r>
            <a:r>
              <a:rPr lang="en-US" dirty="0" err="1"/>
              <a:t>doivent-elles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informées</a:t>
            </a:r>
            <a:r>
              <a:rPr lang="en-US" dirty="0"/>
              <a:t> ?  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Quand</a:t>
            </a:r>
            <a:r>
              <a:rPr lang="en-US" dirty="0"/>
              <a:t> les </a:t>
            </a:r>
            <a:r>
              <a:rPr lang="en-US" dirty="0" err="1"/>
              <a:t>dirigeants</a:t>
            </a:r>
            <a:r>
              <a:rPr lang="en-US" dirty="0"/>
              <a:t> </a:t>
            </a:r>
            <a:r>
              <a:rPr lang="en-US" dirty="0" err="1"/>
              <a:t>doivent-ils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informés</a:t>
            </a:r>
            <a:r>
              <a:rPr lang="en-US" dirty="0"/>
              <a:t>, et par qui ? 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Informations</a:t>
            </a:r>
            <a:r>
              <a:rPr lang="en-US" dirty="0"/>
              <a:t> sur les </a:t>
            </a:r>
            <a:r>
              <a:rPr lang="en-US" dirty="0" err="1"/>
              <a:t>réunions</a:t>
            </a:r>
            <a:r>
              <a:rPr lang="en-US" dirty="0"/>
              <a:t> futures et les </a:t>
            </a:r>
            <a:r>
              <a:rPr lang="en-US" dirty="0" err="1"/>
              <a:t>prochaines</a:t>
            </a:r>
            <a:r>
              <a:rPr lang="en-US" dirty="0"/>
              <a:t> étapes.</a:t>
            </a:r>
          </a:p>
        </p:txBody>
      </p:sp>
    </p:spTree>
    <p:extLst>
      <p:ext uri="{BB962C8B-B14F-4D97-AF65-F5344CB8AC3E}">
        <p14:creationId xmlns:p14="http://schemas.microsoft.com/office/powerpoint/2010/main" val="98583219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">
  <a:themeElements>
    <a:clrScheme name="Custom 2">
      <a:dk1>
        <a:srgbClr val="0F56DC"/>
      </a:dk1>
      <a:lt1>
        <a:srgbClr val="FFC000"/>
      </a:lt1>
      <a:dk2>
        <a:srgbClr val="FFFFFF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CDC Myriad Web Pro">
      <a:majorFont>
        <a:latin typeface="Myriad Web Pro"/>
        <a:ea typeface=""/>
        <a:cs typeface=""/>
      </a:majorFont>
      <a:minorFont>
        <a:latin typeface="Myriad Web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0000"/>
            </a:solidFill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52ff0146-47b4-4d51-8c1c-03266fcd63a2">Draft</Status>
    <_ip_UnifiedCompliancePolicyUIAction xmlns="http://schemas.microsoft.com/sharepoint/v3" xsi:nil="true"/>
    <TaxCatchAll xmlns="cd03f174-a395-49eb-8ee9-8d943e22f40d"/>
    <_ip_UnifiedCompliancePolicyProperties xmlns="http://schemas.microsoft.com/sharepoint/v3" xsi:nil="true"/>
    <_x0070_n49 xmlns="52ff0146-47b4-4d51-8c1c-03266fcd63a2">
      <UserInfo>
        <DisplayName/>
        <AccountId xsi:nil="true"/>
        <AccountType/>
      </UserInfo>
    </_x0070_n49>
    <TaxKeywordTaxHTField xmlns="cd03f174-a395-49eb-8ee9-8d943e22f40d">
      <Terms xmlns="http://schemas.microsoft.com/office/infopath/2007/PartnerControls"/>
    </TaxKeywordTaxHTField>
    <Catch xmlns="52ff0146-47b4-4d51-8c1c-03266fcd63a2">New Item</Catch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8" ma:contentTypeDescription="Create a new document." ma:contentTypeScope="" ma:versionID="1bb985614d6d5f242178b3d6c763e8e5">
  <xsd:schema xmlns:xsd="http://www.w3.org/2001/XMLSchema" xmlns:xs="http://www.w3.org/2001/XMLSchema" xmlns:p="http://schemas.microsoft.com/office/2006/metadata/properties" xmlns:ns1="http://schemas.microsoft.com/sharepoint/v3" xmlns:ns2="52ff0146-47b4-4d51-8c1c-03266fcd63a2" xmlns:ns3="cd03f174-a395-49eb-8ee9-8d943e22f40d" targetNamespace="http://schemas.microsoft.com/office/2006/metadata/properties" ma:root="true" ma:fieldsID="f1d289979c5f6198047010f839de2e29" ns1:_="" ns2:_="" ns3:_="">
    <xsd:import namespace="http://schemas.microsoft.com/sharepoint/v3"/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Status" minOccurs="0"/>
                <xsd:element ref="ns2:_x0070_n49" minOccurs="0"/>
                <xsd:element ref="ns3:TaxKeywordTaxHTField" minOccurs="0"/>
                <xsd:element ref="ns3:TaxCatchAll" minOccurs="0"/>
                <xsd:element ref="ns2:Catc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Status" ma:index="20" nillable="true" ma:displayName="Status" ma:default="Draft" ma:format="Dropdown" ma:internalName="Status">
      <xsd:simpleType>
        <xsd:restriction base="dms:Choice">
          <xsd:enumeration value="Draft"/>
          <xsd:enumeration value="Final"/>
        </xsd:restriction>
      </xsd:simpleType>
    </xsd:element>
    <xsd:element name="_x0070_n49" ma:index="21" nillable="true" ma:displayName="Person or Group" ma:list="UserInfo" ma:internalName="_x0070_n49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atch" ma:index="25" nillable="true" ma:displayName="Catch" ma:default="New Item" ma:internalName="Catch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3" nillable="true" ma:taxonomy="true" ma:internalName="TaxKeywordTaxHTField" ma:taxonomyFieldName="TaxKeyword" ma:displayName="Enterprise Keywords" ma:fieldId="{23f27201-bee3-471e-b2e7-b64fd8b7ca38}" ma:taxonomyMulti="true" ma:sspId="9353dbe8-8260-4ccf-8219-3d2995e6fa15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4" nillable="true" ma:displayName="Taxonomy Catch All Column" ma:hidden="true" ma:list="{a3280506-6cd4-40ea-8d11-c5017f6a7f66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C1EED69-1140-472C-A4CE-95899EB62831}">
  <ds:schemaRefs>
    <ds:schemaRef ds:uri="http://purl.org/dc/dcmitype/"/>
    <ds:schemaRef ds:uri="cd03f174-a395-49eb-8ee9-8d943e22f40d"/>
    <ds:schemaRef ds:uri="52ff0146-47b4-4d51-8c1c-03266fcd63a2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CD4366D-D487-48A0-9C97-35B56DDC03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2ff0146-47b4-4d51-8c1c-03266fcd63a2"/>
    <ds:schemaRef ds:uri="cd03f174-a395-49eb-8ee9-8d943e22f4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1F9774B-38D7-4BDE-8639-79D86975ED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5158</TotalTime>
  <Words>1984</Words>
  <Application>Microsoft Macintosh PowerPoint</Application>
  <PresentationFormat>Affichage à l'écran (16:9)</PresentationFormat>
  <Paragraphs>175</Paragraphs>
  <Slides>26</Slides>
  <Notes>23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3" baseType="lpstr">
      <vt:lpstr>Wingdings</vt:lpstr>
      <vt:lpstr>Arial</vt:lpstr>
      <vt:lpstr>Courier New</vt:lpstr>
      <vt:lpstr>Myriad Web Pro</vt:lpstr>
      <vt:lpstr>Police système Courant</vt:lpstr>
      <vt:lpstr>Calibri</vt:lpstr>
      <vt:lpstr>Master</vt:lpstr>
      <vt:lpstr>Activation du centre des opérations d'urgence : Considérations sur le COVID-19</vt:lpstr>
      <vt:lpstr>Objectifs</vt:lpstr>
      <vt:lpstr>Activation du COU</vt:lpstr>
      <vt:lpstr>Procédure d'activation du COU</vt:lpstr>
      <vt:lpstr>Équipe d'évaluation préliminaire </vt:lpstr>
      <vt:lpstr>Processus de l'équipe d'évaluation préliminaire</vt:lpstr>
      <vt:lpstr>Processus de l'équipe d'évaluation préliminaire : Objectifs </vt:lpstr>
      <vt:lpstr>Processus de l'équipe d'évaluation préliminaire : Sujets de discussion sur les maladies infectieuses comme la COVID-19</vt:lpstr>
      <vt:lpstr>Processus de l'équipe d'évaluation préliminaire : Sujets de discussion pour les maladies infectieuses comme la COVID-19  (suite)</vt:lpstr>
      <vt:lpstr>Critères d'activation</vt:lpstr>
      <vt:lpstr>Processus de l'équipe d'évaluation préliminaire (EEP)</vt:lpstr>
      <vt:lpstr>Modes d'activation du COU</vt:lpstr>
      <vt:lpstr>Modes d'activation du COU</vt:lpstr>
      <vt:lpstr>Modes d'activation du COU</vt:lpstr>
      <vt:lpstr>Mode veille</vt:lpstr>
      <vt:lpstr>Mode alerte</vt:lpstr>
      <vt:lpstr>Mode réponse</vt:lpstr>
      <vt:lpstr>Mode réponse et IMS</vt:lpstr>
      <vt:lpstr>Niveaux d'activation du COU</vt:lpstr>
      <vt:lpstr>Niveaux d'activation du COU</vt:lpstr>
      <vt:lpstr>Niveaux d'activation du COU</vt:lpstr>
      <vt:lpstr>Niveaux d'activation du COU - Niveau III</vt:lpstr>
      <vt:lpstr>Niveaux d'activation du COU - Niveau II</vt:lpstr>
      <vt:lpstr>Niveaux d'activation du COU - Niveau I</vt:lpstr>
      <vt:lpstr>Références</vt:lpstr>
      <vt:lpstr>Présentation PowerPoint</vt:lpstr>
    </vt:vector>
  </TitlesOfParts>
  <Company>CDC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nCoV_template_PPT_GEN_PUB</dc:title>
  <dc:creator>Centers for Disease Control and Prevention</dc:creator>
  <cp:lastModifiedBy>L P</cp:lastModifiedBy>
  <cp:revision>356</cp:revision>
  <dcterms:created xsi:type="dcterms:W3CDTF">2011-03-17T17:43:16Z</dcterms:created>
  <dcterms:modified xsi:type="dcterms:W3CDTF">2021-12-21T15:35:35Z</dcterms:modified>
  <cp:category>GS Emergency Response</cp:category>
  <cp:contentStatus>CS 315114-A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MSIP_Label_8af03ff0-41c5-4c41-b55e-fabb8fae94be_Enabled">
    <vt:lpwstr>True</vt:lpwstr>
  </property>
  <property fmtid="{D5CDD505-2E9C-101B-9397-08002B2CF9AE}" pid="4" name="MSIP_Label_8af03ff0-41c5-4c41-b55e-fabb8fae94be_SiteId">
    <vt:lpwstr>9ce70869-60db-44fd-abe8-d2767077fc8f</vt:lpwstr>
  </property>
  <property fmtid="{D5CDD505-2E9C-101B-9397-08002B2CF9AE}" pid="5" name="MSIP_Label_8af03ff0-41c5-4c41-b55e-fabb8fae94be_Owner">
    <vt:lpwstr>iwh2@cdc.gov</vt:lpwstr>
  </property>
  <property fmtid="{D5CDD505-2E9C-101B-9397-08002B2CF9AE}" pid="6" name="MSIP_Label_8af03ff0-41c5-4c41-b55e-fabb8fae94be_SetDate">
    <vt:lpwstr>2020-05-13T11:48:16.4330843Z</vt:lpwstr>
  </property>
  <property fmtid="{D5CDD505-2E9C-101B-9397-08002B2CF9AE}" pid="7" name="MSIP_Label_8af03ff0-41c5-4c41-b55e-fabb8fae94be_Name">
    <vt:lpwstr>Public</vt:lpwstr>
  </property>
  <property fmtid="{D5CDD505-2E9C-101B-9397-08002B2CF9AE}" pid="8" name="MSIP_Label_8af03ff0-41c5-4c41-b55e-fabb8fae94be_Application">
    <vt:lpwstr>Microsoft Azure Information Protection</vt:lpwstr>
  </property>
  <property fmtid="{D5CDD505-2E9C-101B-9397-08002B2CF9AE}" pid="9" name="MSIP_Label_8af03ff0-41c5-4c41-b55e-fabb8fae94be_ActionId">
    <vt:lpwstr>d740535d-eff5-4c0b-abd9-94bf992c01fe</vt:lpwstr>
  </property>
  <property fmtid="{D5CDD505-2E9C-101B-9397-08002B2CF9AE}" pid="10" name="MSIP_Label_8af03ff0-41c5-4c41-b55e-fabb8fae94be_Extended_MSFT_Method">
    <vt:lpwstr>Manual</vt:lpwstr>
  </property>
  <property fmtid="{D5CDD505-2E9C-101B-9397-08002B2CF9AE}" pid="11" name="Sensitivity">
    <vt:lpwstr>Public</vt:lpwstr>
  </property>
  <property fmtid="{D5CDD505-2E9C-101B-9397-08002B2CF9AE}" pid="12" name="ContentTypeId">
    <vt:lpwstr>0x010100BB263BB87ED693489DF545C68D111AB5</vt:lpwstr>
  </property>
  <property fmtid="{D5CDD505-2E9C-101B-9397-08002B2CF9AE}" pid="13" name="TaxKeyword">
    <vt:lpwstr/>
  </property>
</Properties>
</file>