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08" r:id="rId4"/>
  </p:sldMasterIdLst>
  <p:notesMasterIdLst>
    <p:notesMasterId r:id="rId35"/>
  </p:notesMasterIdLst>
  <p:sldIdLst>
    <p:sldId id="257" r:id="rId5"/>
    <p:sldId id="298" r:id="rId6"/>
    <p:sldId id="258" r:id="rId7"/>
    <p:sldId id="311" r:id="rId8"/>
    <p:sldId id="312" r:id="rId9"/>
    <p:sldId id="313" r:id="rId10"/>
    <p:sldId id="287" r:id="rId11"/>
    <p:sldId id="288" r:id="rId12"/>
    <p:sldId id="290" r:id="rId13"/>
    <p:sldId id="303" r:id="rId14"/>
    <p:sldId id="304" r:id="rId15"/>
    <p:sldId id="305" r:id="rId16"/>
    <p:sldId id="307" r:id="rId17"/>
    <p:sldId id="306" r:id="rId18"/>
    <p:sldId id="309" r:id="rId19"/>
    <p:sldId id="319" r:id="rId20"/>
    <p:sldId id="320" r:id="rId21"/>
    <p:sldId id="289" r:id="rId22"/>
    <p:sldId id="315" r:id="rId23"/>
    <p:sldId id="316" r:id="rId24"/>
    <p:sldId id="317" r:id="rId25"/>
    <p:sldId id="321" r:id="rId26"/>
    <p:sldId id="322" r:id="rId27"/>
    <p:sldId id="282" r:id="rId28"/>
    <p:sldId id="286" r:id="rId29"/>
    <p:sldId id="291" r:id="rId30"/>
    <p:sldId id="293" r:id="rId31"/>
    <p:sldId id="294" r:id="rId32"/>
    <p:sldId id="300" r:id="rId33"/>
    <p:sldId id="323" r:id="rId34"/>
  </p:sldIdLst>
  <p:sldSz cx="9144000" cy="5143500" type="screen16x9"/>
  <p:notesSz cx="7315200" cy="9601200"/>
  <p:embeddedFontLst>
    <p:embeddedFont>
      <p:font typeface="Calibri" panose="020F0502020204030204" pitchFamily="34" charset="0"/>
      <p:regular r:id="rId36"/>
      <p:bold r:id="rId36"/>
      <p:italic r:id="rId36"/>
      <p:boldItalic r:id="rId36"/>
    </p:embeddedFont>
    <p:embeddedFont>
      <p:font typeface="Myriad Web Pro"/>
      <p:regular r:id="rId36"/>
      <p:bold r:id="rId36"/>
      <p:italic r:id="rId36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ire Standley" initials="CS" lastIdx="10" clrIdx="0">
    <p:extLst>
      <p:ext uri="{19B8F6BF-5375-455C-9EA6-DF929625EA0E}">
        <p15:presenceInfo xmlns:p15="http://schemas.microsoft.com/office/powerpoint/2012/main" userId="d824ce3e42cc2a6c" providerId="Windows Live"/>
      </p:ext>
    </p:extLst>
  </p:cmAuthor>
  <p:cmAuthor id="2" name="Bilukha, Oleg (CDC/DDPHSIS/CGH/DGHP)" initials="BO(" lastIdx="4" clrIdx="1">
    <p:extLst>
      <p:ext uri="{19B8F6BF-5375-455C-9EA6-DF929625EA0E}">
        <p15:presenceInfo xmlns:p15="http://schemas.microsoft.com/office/powerpoint/2012/main" userId="S::OBB0-SU@cdc.gov::bfffa739-c4d3-47df-8e1c-5b39b98f2009" providerId="AD"/>
      </p:ext>
    </p:extLst>
  </p:cmAuthor>
  <p:cmAuthor id="3" name="Mafundikwa, Eunice (CDC/OCOO/OCIO)" initials="ME(" lastIdx="1" clrIdx="2">
    <p:extLst>
      <p:ext uri="{19B8F6BF-5375-455C-9EA6-DF929625EA0E}">
        <p15:presenceInfo xmlns:p15="http://schemas.microsoft.com/office/powerpoint/2012/main" userId="S::hen7@cdc.gov::07d4b77c-f967-49e3-803b-f0a25687ae27" providerId="AD"/>
      </p:ext>
    </p:extLst>
  </p:cmAuthor>
  <p:cmAuthor id="4" name="Grant, Llelwyn (CDC/OD/OADC)" initials="GL(" lastIdx="10" clrIdx="3">
    <p:extLst>
      <p:ext uri="{19B8F6BF-5375-455C-9EA6-DF929625EA0E}">
        <p15:presenceInfo xmlns:p15="http://schemas.microsoft.com/office/powerpoint/2012/main" userId="S::lcg7@cdc.gov::24c6e2b8-1039-4887-a0fc-c76d6166fef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D2D"/>
    <a:srgbClr val="006A71"/>
    <a:srgbClr val="55BF8B"/>
    <a:srgbClr val="F0A82C"/>
    <a:srgbClr val="292B6E"/>
    <a:srgbClr val="FFFFFF"/>
    <a:srgbClr val="B01519"/>
    <a:srgbClr val="2D2C2C"/>
    <a:srgbClr val="FBAB18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64" autoAdjust="0"/>
    <p:restoredTop sz="87066" autoAdjust="0"/>
  </p:normalViewPr>
  <p:slideViewPr>
    <p:cSldViewPr snapToGrid="0">
      <p:cViewPr varScale="1">
        <p:scale>
          <a:sx n="76" d="100"/>
          <a:sy n="76" d="100"/>
        </p:scale>
        <p:origin x="864" y="5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2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9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NUL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4F3FA8-6D42-4CA4-8BC6-0DD841B81205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6422CC-8D0E-4E0F-9DAE-592D21BC1488}" type="pres">
      <dgm:prSet presAssocID="{CD4F3FA8-6D42-4CA4-8BC6-0DD841B81205}" presName="Name0" presStyleCnt="0">
        <dgm:presLayoutVars>
          <dgm:dir/>
          <dgm:resizeHandles val="exact"/>
        </dgm:presLayoutVars>
      </dgm:prSet>
      <dgm:spPr/>
    </dgm:pt>
  </dgm:ptLst>
  <dgm:cxnLst>
    <dgm:cxn modelId="{6D906671-28B7-4A82-B0AC-01AA9A355938}" type="presOf" srcId="{CD4F3FA8-6D42-4CA4-8BC6-0DD841B81205}" destId="{1D6422CC-8D0E-4E0F-9DAE-592D21BC1488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C03299-4BB1-4AD2-828F-715F084383AD}" type="datetimeFigureOut">
              <a:rPr lang="en-US"/>
              <a:pPr>
                <a:defRPr/>
              </a:pPr>
              <a:t>12/21/2021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B38CAEC-4554-485B-9189-C45C7447A4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583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084AA2-EDF3-41B6-9BD5-4D1331E35CE7}" type="slidenum">
              <a:rPr lang="en-US" altLang="en-US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512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5528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5860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497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8922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591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2701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407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6502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557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347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Bef>
                <a:spcPts val="0"/>
              </a:spcBef>
              <a:spcAft>
                <a:spcPts val="2400"/>
              </a:spcAft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779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19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1914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12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330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8717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9174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7569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036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577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414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028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2358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7747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716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078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0.jpeg"/><Relationship Id="rId7" Type="http://schemas.openxmlformats.org/officeDocument/2006/relationships/image" Target="../media/image12.png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jpeg"/><Relationship Id="rId5" Type="http://schemas.openxmlformats.org/officeDocument/2006/relationships/image" Target="../media/image2.emf"/><Relationship Id="rId4" Type="http://schemas.openxmlformats.org/officeDocument/2006/relationships/image" Target="../media/image13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emf"/></Relationships>
</file>

<file path=ppt/slideLayouts/_rels/slideLayout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0.jpeg"/><Relationship Id="rId7" Type="http://schemas.openxmlformats.org/officeDocument/2006/relationships/image" Target="../media/image12.png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jpeg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5F35E44-72CB-4AFA-8DA6-C89EBC957A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210658" y="966372"/>
            <a:ext cx="3684774" cy="347584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314325" y="0"/>
            <a:ext cx="8829676" cy="89557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522515" y="9097"/>
            <a:ext cx="8621486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522515" y="1026256"/>
            <a:ext cx="7617144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rgbClr val="2D2D2D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462555" y="1890634"/>
            <a:ext cx="7617144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rgbClr val="2D2D2D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4EDCE1-A912-48DB-9E58-051F8752A375}"/>
              </a:ext>
            </a:extLst>
          </p:cNvPr>
          <p:cNvSpPr txBox="1"/>
          <p:nvPr userDrawn="1"/>
        </p:nvSpPr>
        <p:spPr>
          <a:xfrm>
            <a:off x="4962089" y="4510542"/>
            <a:ext cx="4181912" cy="400110"/>
          </a:xfrm>
          <a:prstGeom prst="rect">
            <a:avLst/>
          </a:prstGeom>
          <a:solidFill>
            <a:srgbClr val="FBAB18"/>
          </a:solidFill>
        </p:spPr>
        <p:txBody>
          <a:bodyPr wrap="square" rtlCol="0">
            <a:spAutoFit/>
          </a:bodyPr>
          <a:lstStyle/>
          <a:p>
            <a:pPr marL="28575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cdc.gov/coronavirus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00023D-2373-43F5-A4AA-FD7F91255A55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5925BE-9EF0-43F9-9D78-64BD587500CA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245E9D-1A1B-4F74-AD8C-354693087FC0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D42CB06-7F41-0D42-A8A2-F388ECF85F24}"/>
              </a:ext>
            </a:extLst>
          </p:cNvPr>
          <p:cNvSpPr/>
          <p:nvPr userDrawn="1"/>
        </p:nvSpPr>
        <p:spPr>
          <a:xfrm>
            <a:off x="495300" y="4702175"/>
            <a:ext cx="4457700" cy="352852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The mark “CDC” is owned by the US Dept. of Health and Human Services and is used with permission.</a:t>
            </a:r>
          </a:p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Use of this logo is not an endorsement by HHS or CDC of any particular product, service, or enterprise.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C224502-6691-EA4E-AF33-DD58E42338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8071" y="3752495"/>
            <a:ext cx="2202419" cy="779487"/>
          </a:xfrm>
          <a:prstGeom prst="roundRect">
            <a:avLst>
              <a:gd name="adj" fmla="val 20191"/>
            </a:avLst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ED93A3D-3114-C941-934E-321870DB99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030" y="3832697"/>
            <a:ext cx="869535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13044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2A43ECC-BBFF-4967-9F45-5667FFC0EE1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543820"/>
          </a:xfrm>
          <a:prstGeom prst="rect">
            <a:avLst/>
          </a:prstGeom>
        </p:spPr>
      </p:pic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390D3640-523F-8341-A962-9AE5D401FF53}"/>
              </a:ext>
            </a:extLst>
          </p:cNvPr>
          <p:cNvSpPr/>
          <p:nvPr userDrawn="1"/>
        </p:nvSpPr>
        <p:spPr>
          <a:xfrm>
            <a:off x="5949003" y="4404774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 descr="A picture containing food&#10;&#10;Description automatically generated">
            <a:extLst>
              <a:ext uri="{FF2B5EF4-FFF2-40B4-BE49-F238E27FC236}">
                <a16:creationId xmlns:a16="http://schemas.microsoft.com/office/drawing/2014/main" id="{ED4B5A9F-7664-3040-B6E5-F70F10C840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7913604" y="4354414"/>
            <a:ext cx="842588" cy="5108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E6062AF-4543-EF4F-895B-C45DA198DBE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543" y="4866336"/>
            <a:ext cx="875574" cy="12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65372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685801" y="9097"/>
            <a:ext cx="8458200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685801" y="1061976"/>
            <a:ext cx="7453858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685801" y="1890634"/>
            <a:ext cx="7393898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chemeClr val="tx2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C3D0F8F-59A2-423C-A3F9-4CCC5E04EB88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32F05D3-C03C-45E4-9FA9-D106B2E80059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86CBDE1-9FE4-4D39-8D29-C02C77614B0D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031030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6470DEDA-10D9-2C43-BB49-0825E63A66BC}"/>
              </a:ext>
            </a:extLst>
          </p:cNvPr>
          <p:cNvSpPr/>
          <p:nvPr userDrawn="1"/>
        </p:nvSpPr>
        <p:spPr>
          <a:xfrm>
            <a:off x="150416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 descr="A picture containing food&#10;&#10;Description automatically generated">
            <a:extLst>
              <a:ext uri="{FF2B5EF4-FFF2-40B4-BE49-F238E27FC236}">
                <a16:creationId xmlns:a16="http://schemas.microsoft.com/office/drawing/2014/main" id="{F512A5F7-190E-7549-B636-2E609F28D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887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52743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900402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812E2BD-9BE5-0343-A91B-23ED98DB7BF4}"/>
              </a:ext>
            </a:extLst>
          </p:cNvPr>
          <p:cNvSpPr/>
          <p:nvPr userDrawn="1"/>
        </p:nvSpPr>
        <p:spPr>
          <a:xfrm>
            <a:off x="150416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Picture 26" descr="A picture containing food&#10;&#10;Description automatically generated">
            <a:extLst>
              <a:ext uri="{FF2B5EF4-FFF2-40B4-BE49-F238E27FC236}">
                <a16:creationId xmlns:a16="http://schemas.microsoft.com/office/drawing/2014/main" id="{289252BE-994C-504F-A40C-9858F7F4618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887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5104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5838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354DB4B-602B-0B4B-90CC-8153EE857C74}"/>
              </a:ext>
            </a:extLst>
          </p:cNvPr>
          <p:cNvSpPr/>
          <p:nvPr userDrawn="1"/>
        </p:nvSpPr>
        <p:spPr>
          <a:xfrm>
            <a:off x="417949" y="4030406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 descr="A picture containing food&#10;&#10;Description automatically generated">
            <a:extLst>
              <a:ext uri="{FF2B5EF4-FFF2-40B4-BE49-F238E27FC236}">
                <a16:creationId xmlns:a16="http://schemas.microsoft.com/office/drawing/2014/main" id="{35F88C72-F00D-8A4F-A869-92A1C56EF4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2912518" y="4030406"/>
            <a:ext cx="996875" cy="6020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65A6584-58A1-994A-AAC4-D7D77468312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518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960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1EDB832-85DB-47C2-990D-C76F1161C2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F873CC9-036A-0E44-83AF-3A8291A6982E}"/>
              </a:ext>
            </a:extLst>
          </p:cNvPr>
          <p:cNvSpPr/>
          <p:nvPr userDrawn="1"/>
        </p:nvSpPr>
        <p:spPr>
          <a:xfrm>
            <a:off x="417949" y="4030406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food&#10;&#10;Description automatically generated">
            <a:extLst>
              <a:ext uri="{FF2B5EF4-FFF2-40B4-BE49-F238E27FC236}">
                <a16:creationId xmlns:a16="http://schemas.microsoft.com/office/drawing/2014/main" id="{950134B6-614F-1643-B1E2-79275CD7B4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2912518" y="4030406"/>
            <a:ext cx="996875" cy="6020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9BB1F25-495F-5747-843A-8986C4A7C6C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518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00105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08E3E0E-8007-4E08-9AE4-D29BCAE7C5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334256" y="175641"/>
            <a:ext cx="3684774" cy="3475844"/>
          </a:xfrm>
          <a:prstGeom prst="rect">
            <a:avLst/>
          </a:prstGeom>
        </p:spPr>
      </p:pic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7E5F0004-7952-D947-836B-0EF949E19147}"/>
              </a:ext>
            </a:extLst>
          </p:cNvPr>
          <p:cNvSpPr/>
          <p:nvPr userDrawn="1"/>
        </p:nvSpPr>
        <p:spPr>
          <a:xfrm>
            <a:off x="5949003" y="4404774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 descr="A picture containing food&#10;&#10;Description automatically generated">
            <a:extLst>
              <a:ext uri="{FF2B5EF4-FFF2-40B4-BE49-F238E27FC236}">
                <a16:creationId xmlns:a16="http://schemas.microsoft.com/office/drawing/2014/main" id="{695CA71D-359B-AB4C-A9A7-D8E33C9108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7913604" y="4354414"/>
            <a:ext cx="842588" cy="5108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21E1AED-7AAD-304A-907F-3A51E0DB8D7C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543" y="4866336"/>
            <a:ext cx="875574" cy="12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84295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69961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24" r:id="rId2"/>
    <p:sldLayoutId id="2147483811" r:id="rId3"/>
    <p:sldLayoutId id="2147483827" r:id="rId4"/>
    <p:sldLayoutId id="2147483815" r:id="rId5"/>
    <p:sldLayoutId id="2147483828" r:id="rId6"/>
    <p:sldLayoutId id="2147483823" r:id="rId7"/>
    <p:sldLayoutId id="2147483826" r:id="rId8"/>
    <p:sldLayoutId id="2147483822" r:id="rId9"/>
    <p:sldLayoutId id="2147483825" r:id="rId10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training.fema.gov/is/courseoverview.aspx?code=IS-700.b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phil.cdc.gov/" TargetMode="External"/><Relationship Id="rId5" Type="http://schemas.openxmlformats.org/officeDocument/2006/relationships/hyperlink" Target="https://www.who.int/publications/i/item/framework-for-a-public-health-emergency-operations-centre" TargetMode="External"/><Relationship Id="rId4" Type="http://schemas.openxmlformats.org/officeDocument/2006/relationships/hyperlink" Target="https://apps.who.int/iris/bitstream/handle/10665/277191/9789241515122-eng.pdf?sequence=1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140wg.ang.af.mil/News/Photos/igphoto/2002285430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bg2"/>
                </a:solidFill>
              </a:rPr>
              <a:t>Управление оперативным центром по чрезвычайным ситуациям: рекомендации в отношении COVID-19</a:t>
            </a:r>
          </a:p>
        </p:txBody>
      </p:sp>
    </p:spTree>
    <p:extLst>
      <p:ext uri="{BB962C8B-B14F-4D97-AF65-F5344CB8AC3E}">
        <p14:creationId xmlns:p14="http://schemas.microsoft.com/office/powerpoint/2010/main" val="352278263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Режим наблюдения и группа наблюдения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775504" y="1158875"/>
            <a:ext cx="7639291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600" dirty="0"/>
              <a:t>В этом режиме группа наблюдения отвечает за мониторинг потенциальных чрезвычайных ситуаций в области общественного здравоохранения и сообщает официальным органам власти о любой значительной угрозе безопасности населения. 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Группа наблюдения — это сотрудники </a:t>
            </a:r>
            <a:r>
              <a:rPr lang="ru-RU" sz="1600" dirty="0" err="1"/>
              <a:t>ОЦЧС</a:t>
            </a:r>
            <a:r>
              <a:rPr lang="ru-RU" sz="1600" dirty="0"/>
              <a:t>, которые выполняют действия, связанные с режимом наблюдения</a:t>
            </a:r>
            <a:r>
              <a:rPr lang="ru-RU" dirty="0"/>
              <a:t>. </a:t>
            </a:r>
          </a:p>
        </p:txBody>
      </p:sp>
      <p:pic>
        <p:nvPicPr>
          <p:cNvPr id="6" name="Picture 5" descr="A person standing in a room&#10;&#10;Description automatically generated">
            <a:extLst>
              <a:ext uri="{FF2B5EF4-FFF2-40B4-BE49-F238E27FC236}">
                <a16:creationId xmlns:a16="http://schemas.microsoft.com/office/drawing/2014/main" id="{1321C0E4-41F7-834B-ABF0-459ECE61B6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849" y="2812026"/>
            <a:ext cx="2972303" cy="197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784405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Режим наблюдения и группа наблюдения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821803" y="1158875"/>
            <a:ext cx="7639291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800" dirty="0"/>
              <a:t>Группа наблюдения включает две основные должности: 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Главный дежурный сотрудник</a:t>
            </a:r>
          </a:p>
          <a:p>
            <a:pPr lvl="2">
              <a:buClr>
                <a:srgbClr val="006A71"/>
              </a:buClr>
            </a:pPr>
            <a:r>
              <a:rPr lang="ru-RU" sz="1800" dirty="0"/>
              <a:t>Выступает в качестве руководителя группы наблюдения.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Специалисты по связи в чрезвычайных ситуациях, или дежурные сотрудники </a:t>
            </a:r>
          </a:p>
          <a:p>
            <a:pPr lvl="2">
              <a:buClr>
                <a:srgbClr val="006A71"/>
              </a:buClr>
            </a:pPr>
            <a:r>
              <a:rPr lang="ru-RU" sz="1800" dirty="0"/>
              <a:t>Выступают в качестве основных операторов телефонной и электронной связи для </a:t>
            </a:r>
            <a:r>
              <a:rPr lang="ru-RU" sz="1800" dirty="0" err="1"/>
              <a:t>ОЦЧС</a:t>
            </a:r>
            <a:r>
              <a:rPr lang="ru-RU" sz="1800" dirty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1394788734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1486"/>
            <a:ext cx="8229600" cy="689591"/>
          </a:xfrm>
        </p:spPr>
        <p:txBody>
          <a:bodyPr/>
          <a:lstStyle/>
          <a:p>
            <a:r>
              <a:rPr lang="ru-RU"/>
              <a:t>Действия в режиме наблюдения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3EB6EA3-5227-CC4F-99C3-74B07DEBDDE3}"/>
              </a:ext>
            </a:extLst>
          </p:cNvPr>
          <p:cNvSpPr txBox="1">
            <a:spLocks/>
          </p:cNvSpPr>
          <p:nvPr/>
        </p:nvSpPr>
        <p:spPr bwMode="auto">
          <a:xfrm>
            <a:off x="810227" y="1181321"/>
            <a:ext cx="7639291" cy="296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DAA"/>
              </a:buClr>
              <a:buFont typeface="Wingdings" panose="05000000000000000000" pitchFamily="2" charset="2"/>
              <a:buChar char="§"/>
              <a:defRPr sz="2000" kern="1200">
                <a:solidFill>
                  <a:srgbClr val="2D2D2D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32E63"/>
              </a:buClr>
              <a:buFont typeface="Arial" panose="020B0604020202020204" pitchFamily="34" charset="0"/>
              <a:buChar char="–"/>
              <a:defRPr sz="2000" kern="1200">
                <a:solidFill>
                  <a:srgbClr val="2D2D2D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A3B26"/>
              </a:buClr>
              <a:buFont typeface="Arial" panose="020B0604020202020204" pitchFamily="34" charset="0"/>
              <a:buChar char="•"/>
              <a:defRPr sz="2000" kern="1200">
                <a:solidFill>
                  <a:srgbClr val="2D2D2D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6A71"/>
              </a:buClr>
            </a:pPr>
            <a:r>
              <a:rPr lang="ru-RU" sz="1800" dirty="0"/>
              <a:t>В режиме наблюдения выполняются следующие основные действия: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мониторинг с целью выявления любых внутренних и/или глобальных угроз здоровью населения; 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ведение ежедневного журнала значимых событий;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мониторинг отчетов и входящей электронной почты </a:t>
            </a:r>
            <a:r>
              <a:rPr lang="ru-RU" sz="1800" dirty="0" err="1"/>
              <a:t>ОЦЧС</a:t>
            </a:r>
            <a:r>
              <a:rPr lang="ru-RU" sz="1800" dirty="0"/>
              <a:t>, пересылка важной информации в соответствующие органы власти;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оказание поддержки и ответы на запросы о предоставлении информации в соответствии с установленными протоколами и стандартными рабочими процедурами.</a:t>
            </a:r>
          </a:p>
          <a:p>
            <a:pPr>
              <a:buClr>
                <a:srgbClr val="006A71"/>
              </a:buClr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673279649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Режим оповещения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766042" y="1158875"/>
            <a:ext cx="7920758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800" dirty="0"/>
              <a:t>Режим оповещения предполагает те же действия, что и режим наблюдения, но с повышенным уровнем осведомленности о конкретном событии и внимания к нему.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Этот режим соответствует ранней фазе активации («состоянию готовности»). </a:t>
            </a:r>
          </a:p>
          <a:p>
            <a:pPr>
              <a:buClr>
                <a:srgbClr val="006A71"/>
              </a:buClr>
            </a:pPr>
            <a:endParaRPr lang="en-US" sz="1800" dirty="0"/>
          </a:p>
          <a:p>
            <a:pPr>
              <a:buClr>
                <a:srgbClr val="006A71"/>
              </a:buClr>
            </a:pPr>
            <a:endParaRPr lang="en-US" sz="1800" dirty="0"/>
          </a:p>
          <a:p>
            <a:pPr>
              <a:buClr>
                <a:srgbClr val="006A71"/>
              </a:buClr>
            </a:pPr>
            <a:endParaRPr lang="en-US" sz="1800" dirty="0"/>
          </a:p>
          <a:p>
            <a:pPr>
              <a:buClr>
                <a:srgbClr val="006A71"/>
              </a:buClr>
            </a:pPr>
            <a:r>
              <a:rPr lang="ru-RU" sz="1800" dirty="0"/>
              <a:t>Регионы, в которых нет подтвержденных случаев заражения COVID-19, могут рассмотреть вопрос о поддержании центра в режиме оповещения, учитывая глобальный масштаб распространения инфекции.</a:t>
            </a:r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  <p:sp>
        <p:nvSpPr>
          <p:cNvPr id="6" name="Pentagon 5">
            <a:extLst>
              <a:ext uri="{FF2B5EF4-FFF2-40B4-BE49-F238E27FC236}">
                <a16:creationId xmlns:a16="http://schemas.microsoft.com/office/drawing/2014/main" id="{5EA0E546-1F7E-4146-AC7F-18275D021C7C}"/>
              </a:ext>
            </a:extLst>
          </p:cNvPr>
          <p:cNvSpPr/>
          <p:nvPr/>
        </p:nvSpPr>
        <p:spPr>
          <a:xfrm>
            <a:off x="3030220" y="2340606"/>
            <a:ext cx="3221012" cy="1325237"/>
          </a:xfrm>
          <a:prstGeom prst="homePlate">
            <a:avLst/>
          </a:prstGeom>
          <a:solidFill>
            <a:srgbClr val="F0A82C"/>
          </a:solidFill>
          <a:ln>
            <a:solidFill>
              <a:srgbClr val="F0A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FFFF"/>
                </a:solidFill>
              </a:rPr>
              <a:t>Режим оповещения</a:t>
            </a:r>
          </a:p>
        </p:txBody>
      </p:sp>
    </p:spTree>
    <p:extLst>
      <p:ext uri="{BB962C8B-B14F-4D97-AF65-F5344CB8AC3E}">
        <p14:creationId xmlns:p14="http://schemas.microsoft.com/office/powerpoint/2010/main" val="2535883504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Режим оповещения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746566" y="1163042"/>
            <a:ext cx="8120597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600" dirty="0"/>
              <a:t>В режиме оповещения предпринимаются следующие меры: </a:t>
            </a:r>
          </a:p>
          <a:p>
            <a:pPr lvl="1"/>
            <a:r>
              <a:rPr lang="ru-RU" sz="1600" dirty="0"/>
              <a:t>разработка планов действий для конкретных событий и первоначальная мобилизация ресурсов; </a:t>
            </a:r>
          </a:p>
          <a:p>
            <a:pPr lvl="2"/>
            <a:r>
              <a:rPr lang="ru-RU" sz="1600" dirty="0"/>
              <a:t>например, направление СИЗ на приоритетные объекты, обучение лаборантов</a:t>
            </a:r>
          </a:p>
          <a:p>
            <a:pPr lvl="1"/>
            <a:r>
              <a:rPr lang="ru-RU" sz="1600" dirty="0"/>
              <a:t>инициирование подготовительных процедур для активации системы управления инцидентами (</a:t>
            </a:r>
            <a:r>
              <a:rPr lang="ru-RU" sz="1600" dirty="0" err="1"/>
              <a:t>СУИ</a:t>
            </a:r>
            <a:r>
              <a:rPr lang="ru-RU" sz="1600" dirty="0"/>
              <a:t>);</a:t>
            </a:r>
          </a:p>
          <a:p>
            <a:pPr lvl="1"/>
            <a:r>
              <a:rPr lang="ru-RU" sz="1600" dirty="0"/>
              <a:t>расширение контактов с внешними учреждениями и направление сотрудников для поддержания повседневного </a:t>
            </a:r>
            <a:br>
              <a:rPr lang="ru-RU" sz="1600" dirty="0"/>
            </a:br>
            <a:r>
              <a:rPr lang="ru-RU" sz="1600" dirty="0"/>
              <a:t>функционирования центра.</a:t>
            </a:r>
          </a:p>
          <a:p>
            <a:pPr lvl="2"/>
            <a:r>
              <a:rPr lang="ru-RU" sz="1600" dirty="0"/>
              <a:t>Оперативная подготовка персонала («точно в срок»)</a:t>
            </a:r>
          </a:p>
          <a:p>
            <a:pPr lvl="2"/>
            <a:r>
              <a:rPr lang="ru-RU" sz="1600" dirty="0"/>
              <a:t>Обучение персонала действиям</a:t>
            </a:r>
            <a:br>
              <a:rPr lang="ru-RU" sz="1600" dirty="0"/>
            </a:br>
            <a:r>
              <a:rPr lang="ru-RU" sz="1600" dirty="0"/>
              <a:t>в условиях пандемии COVID-19</a:t>
            </a:r>
          </a:p>
        </p:txBody>
      </p:sp>
      <p:pic>
        <p:nvPicPr>
          <p:cNvPr id="5" name="Picture 4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F04284C4-8290-7343-890C-079DCD3DF1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712" y="3374116"/>
            <a:ext cx="2174424" cy="1520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620815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Режим реагирования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766042" y="1158875"/>
            <a:ext cx="7637178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800" dirty="0"/>
              <a:t>Режим реагирования включает действия по преодолению последствий инцидента или чрезвычайной ситуации.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Он соответствует полной активации </a:t>
            </a:r>
            <a:r>
              <a:rPr lang="ru-RU" sz="1800" dirty="0" err="1"/>
              <a:t>ОЦЧС</a:t>
            </a:r>
            <a:r>
              <a:rPr lang="ru-RU" sz="1800" dirty="0"/>
              <a:t>, включая </a:t>
            </a:r>
            <a:r>
              <a:rPr lang="ru-RU" sz="1800" dirty="0" err="1"/>
              <a:t>СУИ</a:t>
            </a:r>
            <a:r>
              <a:rPr lang="ru-RU" sz="1800" dirty="0"/>
              <a:t>.</a:t>
            </a:r>
          </a:p>
        </p:txBody>
      </p:sp>
      <p:sp>
        <p:nvSpPr>
          <p:cNvPr id="7" name="Pentagon 6">
            <a:extLst>
              <a:ext uri="{FF2B5EF4-FFF2-40B4-BE49-F238E27FC236}">
                <a16:creationId xmlns:a16="http://schemas.microsoft.com/office/drawing/2014/main" id="{842614D1-0EA8-4344-AD17-62D14FFC38B3}"/>
              </a:ext>
            </a:extLst>
          </p:cNvPr>
          <p:cNvSpPr/>
          <p:nvPr/>
        </p:nvSpPr>
        <p:spPr>
          <a:xfrm>
            <a:off x="3127702" y="2272609"/>
            <a:ext cx="3221012" cy="1325237"/>
          </a:xfrm>
          <a:prstGeom prst="homePlat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rgbClr val="FFFFFF"/>
                </a:solidFill>
              </a:rPr>
              <a:t>Режим реагирования</a:t>
            </a:r>
          </a:p>
        </p:txBody>
      </p:sp>
    </p:spTree>
    <p:extLst>
      <p:ext uri="{BB962C8B-B14F-4D97-AF65-F5344CB8AC3E}">
        <p14:creationId xmlns:p14="http://schemas.microsoft.com/office/powerpoint/2010/main" val="1683518172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Режим реагирования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94481" y="994283"/>
            <a:ext cx="7639291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800" dirty="0"/>
              <a:t>Временно организованную структуру для реагирования на инцидент обеспечивает система управления инцидентами (</a:t>
            </a:r>
            <a:r>
              <a:rPr lang="ru-RU" sz="1800" dirty="0" err="1"/>
              <a:t>СУИ</a:t>
            </a:r>
            <a:r>
              <a:rPr lang="ru-RU" sz="1800" dirty="0"/>
              <a:t>). 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Когда речь идет о режиме реагирования, может использоваться термин «Реагирование </a:t>
            </a:r>
            <a:r>
              <a:rPr lang="ru-RU" sz="1800" dirty="0" err="1"/>
              <a:t>СУИ</a:t>
            </a:r>
            <a:r>
              <a:rPr lang="ru-RU" sz="1800" dirty="0"/>
              <a:t>». 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Для использования механизма реагирования </a:t>
            </a:r>
            <a:r>
              <a:rPr lang="ru-RU" sz="1800" dirty="0" err="1"/>
              <a:t>СУИ</a:t>
            </a:r>
            <a:r>
              <a:rPr lang="ru-RU" sz="1800" dirty="0"/>
              <a:t> необходимо создать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центральный пункт управления информацией; 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установить стандартные каналы связи для координации с другими госучреждениями с целью реагирования на ЧС и выполнения возможных задач. </a:t>
            </a:r>
          </a:p>
        </p:txBody>
      </p:sp>
    </p:spTree>
    <p:extLst>
      <p:ext uri="{BB962C8B-B14F-4D97-AF65-F5344CB8AC3E}">
        <p14:creationId xmlns:p14="http://schemas.microsoft.com/office/powerpoint/2010/main" val="2573362503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Режим реагирования (</a:t>
            </a:r>
            <a:r>
              <a:rPr lang="ru-RU" sz="2000"/>
              <a:t>продолжение</a:t>
            </a:r>
            <a:r>
              <a:rPr lang="ru-RU"/>
              <a:t>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94481" y="994283"/>
            <a:ext cx="7639291" cy="3341688"/>
          </a:xfrm>
        </p:spPr>
        <p:txBody>
          <a:bodyPr/>
          <a:lstStyle/>
          <a:p>
            <a:pPr lvl="1">
              <a:buClr>
                <a:srgbClr val="006A71"/>
              </a:buClr>
            </a:pPr>
            <a:r>
              <a:rPr lang="ru-RU" sz="1800" dirty="0"/>
              <a:t>стандартный метод внутренней отчетности для информирования головного департамента/министерства и согласования с ними информации и ресурсов.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Обычно в режиме реагирования выделяют разные «уровни» реагирования, поскольку разные типы инцидентов требуют разных масштабов реагирования. 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16644643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Режим реагирования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94481" y="994283"/>
            <a:ext cx="7639291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800" dirty="0"/>
              <a:t>На этапе реагирования </a:t>
            </a:r>
            <a:r>
              <a:rPr lang="ru-RU" sz="1800" dirty="0" err="1"/>
              <a:t>ОЦЧС</a:t>
            </a:r>
            <a:r>
              <a:rPr lang="ru-RU" sz="1800" dirty="0"/>
              <a:t> выступает в качестве главного центра управления инцидентами в области общественного здравоохранения, включающего: 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координирующий и поддерживающий персонал (управляющих);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отдел планирования;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операционный отдел;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отдел логистики;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отдел финансирования и администрирования.</a:t>
            </a:r>
          </a:p>
          <a:p>
            <a:pPr lvl="1">
              <a:buClr>
                <a:srgbClr val="006A71"/>
              </a:buClr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093934981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Режим реагирования — управленческий персонал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94481" y="994283"/>
            <a:ext cx="7639291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800" dirty="0"/>
              <a:t>Управленческий персонал отвечает за общую работу </a:t>
            </a:r>
            <a:r>
              <a:rPr lang="ru-RU" sz="1800" dirty="0" err="1"/>
              <a:t>ОЦЧС</a:t>
            </a:r>
            <a:r>
              <a:rPr lang="ru-RU" sz="1800" dirty="0"/>
              <a:t> и координацию действий по реагированию на ЧС, в частности за: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связи с общественностью;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взаимодействие со вспомогательными организациями;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отчетность о ситуации;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привлечение ресурсов.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Основные должности включают инцидент-менеджера, руководителя </a:t>
            </a:r>
            <a:r>
              <a:rPr lang="ru-RU" sz="1800" dirty="0" err="1"/>
              <a:t>ОЦЧС</a:t>
            </a:r>
            <a:r>
              <a:rPr lang="ru-RU" sz="1800" dirty="0"/>
              <a:t> и сотрудника по связям с общественностью. </a:t>
            </a:r>
          </a:p>
          <a:p>
            <a:pPr lvl="1">
              <a:buClr>
                <a:srgbClr val="006A71"/>
              </a:buClr>
            </a:pPr>
            <a:endParaRPr lang="en-US" sz="1800" dirty="0"/>
          </a:p>
          <a:p>
            <a:pPr lvl="1">
              <a:buClr>
                <a:srgbClr val="006A71"/>
              </a:buClr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04741846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Цели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800" dirty="0"/>
              <a:t>Цели презентации: 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рассмотреть, как работает </a:t>
            </a:r>
            <a:r>
              <a:rPr lang="ru-RU" sz="1800" dirty="0" err="1"/>
              <a:t>ОЦЧС</a:t>
            </a:r>
            <a:r>
              <a:rPr lang="ru-RU" sz="1800" dirty="0"/>
              <a:t>;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объяснить режимы и уровни работы </a:t>
            </a:r>
            <a:r>
              <a:rPr lang="ru-RU" sz="1800" dirty="0" err="1"/>
              <a:t>ОЦЧС</a:t>
            </a:r>
            <a:r>
              <a:rPr lang="ru-RU" sz="1800" dirty="0"/>
              <a:t>;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определить действия </a:t>
            </a:r>
            <a:r>
              <a:rPr lang="ru-RU" sz="1800" dirty="0" err="1"/>
              <a:t>ОЦЧС</a:t>
            </a:r>
            <a:r>
              <a:rPr lang="ru-RU" sz="1800" dirty="0"/>
              <a:t> в контексте реагирования на COVID-19.</a:t>
            </a:r>
            <a:r>
              <a:rPr lang="ru-RU" sz="1800" dirty="0">
                <a:highlight>
                  <a:srgbClr val="FFFF00"/>
                </a:highlight>
              </a:rPr>
              <a:t> 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529044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Режим реагирования — отдел планирования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94481" y="907465"/>
            <a:ext cx="7639291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600" dirty="0"/>
              <a:t>Отдел планирования отвечает за планирование как внутренних, так и внешних мероприятий по поддержке </a:t>
            </a:r>
            <a:r>
              <a:rPr lang="ru-RU" sz="1600" dirty="0" err="1"/>
              <a:t>ОЦЧС</a:t>
            </a:r>
            <a:r>
              <a:rPr lang="ru-RU" sz="1600" dirty="0"/>
              <a:t>. 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Планирование внутренних мероприятий подразумевает максимально эффективное распределение имеющихся ресурсов (человеческих и материальных).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Планирование внешних мероприятий относится к действиям по предотвращению событий, включающим, например, распределение ресурсов и нанесение их на карту. 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Другие обязанности по планированию: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сбор и обработка данных;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оперативная связь;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прогнозирование будущих событий.</a:t>
            </a:r>
          </a:p>
        </p:txBody>
      </p:sp>
    </p:spTree>
    <p:extLst>
      <p:ext uri="{BB962C8B-B14F-4D97-AF65-F5344CB8AC3E}">
        <p14:creationId xmlns:p14="http://schemas.microsoft.com/office/powerpoint/2010/main" val="3877693613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Режим реагирования — операционный отдел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94481" y="907464"/>
            <a:ext cx="7639291" cy="3498925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800" dirty="0"/>
              <a:t>Операционный отдел отвечает за координацию, использование ресурсов и технический аспект операций по реагированию на чрезвычайные ситуации в области общественного здравоохранения. 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К таким действиям по реагированию относятся: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сортировка;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отслеживание контактов;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контроль за заболеваемостью; 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сбор эпидемиологических данных;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работа с населением и оказание медицинской помощи;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мероприятия в области здравоохранения.  </a:t>
            </a:r>
          </a:p>
          <a:p>
            <a:pPr lvl="1">
              <a:buClr>
                <a:srgbClr val="006A71"/>
              </a:buClr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17999861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Режим реагирования — отдел логистики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94481" y="994282"/>
            <a:ext cx="7639291" cy="3498925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800" dirty="0"/>
              <a:t>Отдел логистики отвечает за тактические и оперативные ресурсы, необходимые для реагирования на чрезвычайную ситуацию в области общественного здравоохранения. 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Среди них можно выделить: 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помещения;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персонал; 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оборудование (СИЗ, медицинское оборудование, реактивы и т. д.);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службы помощи, поддержки, безопасности, транспортировки пациентов и т. д.</a:t>
            </a:r>
          </a:p>
        </p:txBody>
      </p:sp>
    </p:spTree>
    <p:extLst>
      <p:ext uri="{BB962C8B-B14F-4D97-AF65-F5344CB8AC3E}">
        <p14:creationId xmlns:p14="http://schemas.microsoft.com/office/powerpoint/2010/main" val="2555063127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Режим реагирования — отдел финансирования и администрирования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94481" y="994282"/>
            <a:ext cx="7639291" cy="3498925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800" dirty="0"/>
              <a:t>Отдел финансирования и администрирования контролирует все финансовые и административные задачи, способствующие реагированию на чрезвычайную ситуацию. 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В действия отдела должны входить: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составление и мониторинг бюджетов;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управление денежными потоками;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отслеживание затрат на ресурсы;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подготовка данных административного учета и договоров.</a:t>
            </a:r>
          </a:p>
          <a:p>
            <a:pPr lvl="1">
              <a:buClr>
                <a:srgbClr val="006A71"/>
              </a:buClr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70550915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Уровни реагирования ОЦЧС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80D4F82-59F9-B445-A589-CF9A39FE60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974411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Уровни реагирования ОЦЧС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800" dirty="0"/>
              <a:t>Уровень реагирования </a:t>
            </a:r>
            <a:r>
              <a:rPr lang="ru-RU" sz="1800" dirty="0" err="1"/>
              <a:t>ОЦЧС</a:t>
            </a:r>
            <a:r>
              <a:rPr lang="ru-RU" sz="1800" dirty="0"/>
              <a:t> («оперативный уровень») будет изменяться в ходе работы центра, что может привести к деактивации </a:t>
            </a:r>
            <a:r>
              <a:rPr lang="ru-RU" sz="1800" dirty="0" err="1"/>
              <a:t>ОЦЧС</a:t>
            </a:r>
            <a:r>
              <a:rPr lang="ru-RU" sz="1800" dirty="0"/>
              <a:t> или к изменениям в его работе. 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Переход с одного уровня активации </a:t>
            </a:r>
            <a:r>
              <a:rPr lang="ru-RU" sz="1800" dirty="0" err="1"/>
              <a:t>ОЦЧС</a:t>
            </a:r>
            <a:r>
              <a:rPr lang="ru-RU" sz="1800" dirty="0"/>
              <a:t> на другой зависит от требующихся усилий для эффективного управления рисками здоровью населения.  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Уровни реагирования следует определять на основе области действия, задач </a:t>
            </a:r>
            <a:r>
              <a:rPr lang="ru-RU" sz="1800" dirty="0" err="1"/>
              <a:t>ОЦЧС</a:t>
            </a:r>
            <a:r>
              <a:rPr lang="ru-RU" sz="1800" dirty="0"/>
              <a:t> и доступных ему ресурсов. </a:t>
            </a:r>
          </a:p>
        </p:txBody>
      </p:sp>
      <p:pic>
        <p:nvPicPr>
          <p:cNvPr id="4" name="Picture 3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A100B317-A6F7-E84A-AD26-B0F20E147A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20"/>
          <a:stretch/>
        </p:blipFill>
        <p:spPr>
          <a:xfrm>
            <a:off x="5632704" y="3355740"/>
            <a:ext cx="2777153" cy="1590295"/>
          </a:xfrm>
          <a:prstGeom prst="rect">
            <a:avLst/>
          </a:prstGeom>
        </p:spPr>
      </p:pic>
      <p:pic>
        <p:nvPicPr>
          <p:cNvPr id="6" name="Picture 5" descr="A room with a desk and chair&#10;&#10;Description automatically generated">
            <a:extLst>
              <a:ext uri="{FF2B5EF4-FFF2-40B4-BE49-F238E27FC236}">
                <a16:creationId xmlns:a16="http://schemas.microsoft.com/office/drawing/2014/main" id="{1B872218-02FB-1048-A11C-3E33CAE3D9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875" y="3355740"/>
            <a:ext cx="2261192" cy="1581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134377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Уровни реагирования ОЦЧС — уровень III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077853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800" dirty="0"/>
              <a:t>Уровень III — самый низкий уровень активации. 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Персонал </a:t>
            </a:r>
            <a:r>
              <a:rPr lang="ru-RU" sz="1800" dirty="0" err="1"/>
              <a:t>ОЦЧС</a:t>
            </a:r>
            <a:r>
              <a:rPr lang="ru-RU" sz="1800" dirty="0"/>
              <a:t> может помочь с мерами реагирования на ЧС, но в основном этим занимаются профильные специалисты министерства/управления здравоохранения. </a:t>
            </a:r>
          </a:p>
          <a:p>
            <a:pPr lvl="1">
              <a:buClr>
                <a:srgbClr val="006A71"/>
              </a:buClr>
            </a:pPr>
            <a:r>
              <a:rPr lang="ru-RU" sz="1800" dirty="0" err="1"/>
              <a:t>ОЦЧС</a:t>
            </a:r>
            <a:r>
              <a:rPr lang="ru-RU" sz="1800" dirty="0"/>
              <a:t> должен продолжать мониторинг ситуации в реальном времени. 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В случае COVID-19 эти действия могут включать: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сбор и анализ данных о случаях заболевания в реальном времени;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стандартный сбор информации:</a:t>
            </a:r>
          </a:p>
          <a:p>
            <a:pPr lvl="2">
              <a:buClr>
                <a:srgbClr val="006A71"/>
              </a:buClr>
            </a:pPr>
            <a:r>
              <a:rPr lang="ru-RU" sz="1800" dirty="0"/>
              <a:t>ежедневные отчеты;</a:t>
            </a:r>
          </a:p>
          <a:p>
            <a:pPr lvl="2">
              <a:buClr>
                <a:srgbClr val="006A71"/>
              </a:buClr>
            </a:pPr>
            <a:r>
              <a:rPr lang="ru-RU" sz="1800" dirty="0"/>
              <a:t>разработка системы оповещения и последующие отчеты.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85060250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D5E33EF-4176-1241-858D-D41826019564}"/>
              </a:ext>
            </a:extLst>
          </p:cNvPr>
          <p:cNvSpPr txBox="1">
            <a:spLocks/>
          </p:cNvSpPr>
          <p:nvPr/>
        </p:nvSpPr>
        <p:spPr bwMode="auto">
          <a:xfrm>
            <a:off x="528506" y="2292724"/>
            <a:ext cx="8407150" cy="232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2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DAA"/>
              </a:buClr>
              <a:buFont typeface="Wingdings" panose="05000000000000000000" pitchFamily="2" charset="2"/>
              <a:buChar char="§"/>
              <a:defRPr sz="2000" kern="1200">
                <a:solidFill>
                  <a:srgbClr val="2D2D2D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32E63"/>
              </a:buClr>
              <a:buFont typeface="Arial" panose="020B0604020202020204" pitchFamily="34" charset="0"/>
              <a:buChar char="–"/>
              <a:defRPr sz="2000" kern="1200">
                <a:solidFill>
                  <a:srgbClr val="2D2D2D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A3B26"/>
              </a:buClr>
              <a:buFont typeface="Arial" panose="020B0604020202020204" pitchFamily="34" charset="0"/>
              <a:buChar char="•"/>
              <a:defRPr sz="2000" kern="1200">
                <a:solidFill>
                  <a:srgbClr val="2D2D2D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006A71"/>
              </a:buClr>
            </a:pPr>
            <a:r>
              <a:rPr lang="ru-RU" sz="1800" dirty="0"/>
              <a:t>мероприятия, проводимые при уровне III;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выявление и наблюдение;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отслеживание контактов;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эпидемиологический и лабораторный анализ;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ru-RU" sz="1800" dirty="0"/>
          </a:p>
          <a:p>
            <a:pPr marL="457200" lvl="1" indent="0">
              <a:buClr>
                <a:srgbClr val="006A71"/>
              </a:buClr>
              <a:buNone/>
            </a:pPr>
            <a:endParaRPr lang="en-US" sz="1800" dirty="0"/>
          </a:p>
          <a:p>
            <a:pPr marL="457200" lvl="1" indent="0">
              <a:buClr>
                <a:srgbClr val="006A71"/>
              </a:buClr>
              <a:buNone/>
            </a:pPr>
            <a:endParaRPr lang="en-US" sz="1800" dirty="0"/>
          </a:p>
          <a:p>
            <a:pPr lvl="1">
              <a:buClr>
                <a:srgbClr val="006A71"/>
              </a:buClr>
            </a:pPr>
            <a:r>
              <a:rPr lang="ru-RU" sz="1800" dirty="0"/>
              <a:t>контроль в точках пропуска/входа;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оповещение населения и применение защитных мер;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средства защиты для работников служб спасения и медицинских работников;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фармакологическое лечение (например, вакцины).</a:t>
            </a:r>
          </a:p>
          <a:p>
            <a:pPr marL="914400" lvl="2" indent="0">
              <a:buClr>
                <a:srgbClr val="006A71"/>
              </a:buClr>
              <a:buFont typeface="Arial" panose="020B0604020202020204" pitchFamily="34" charset="0"/>
              <a:buNone/>
            </a:pPr>
            <a:endParaRPr lang="en-US" sz="1800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Уровни реагирования ОЦЧС — уровень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57537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800" dirty="0"/>
              <a:t>Уровень II — усиленная активация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Задействует большее количество сотрудников </a:t>
            </a:r>
            <a:r>
              <a:rPr lang="ru-RU" sz="1800" dirty="0" err="1"/>
              <a:t>ОЦЧС</a:t>
            </a:r>
            <a:r>
              <a:rPr lang="ru-RU" sz="1800" dirty="0"/>
              <a:t>, работающих вместе со специалистами министерства/управления здравоохранения.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В случае COVID-19 эти действия могут включать:</a:t>
            </a:r>
          </a:p>
          <a:p>
            <a:pPr marL="914400" lvl="2" indent="0">
              <a:buClr>
                <a:srgbClr val="006A71"/>
              </a:buClr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0126721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Уровни реагирования ОЦЧС — уровень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45712"/>
            <a:ext cx="8572500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600" dirty="0"/>
              <a:t>Уровень I — полная активация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Уровень I предназначен для крупномасштабных мер реагирования на серьезную угрозу. 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В случае COVID-19 к таким действиям относятся: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все мероприятия, проводимые при уровне III и II;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круглосуточная работа персонала </a:t>
            </a:r>
            <a:r>
              <a:rPr lang="ru-RU" sz="1600" dirty="0" err="1"/>
              <a:t>ОЦЧС</a:t>
            </a:r>
            <a:r>
              <a:rPr lang="ru-RU" sz="1600" dirty="0"/>
              <a:t> и/или создание дополнительных полевых подразделений </a:t>
            </a:r>
            <a:r>
              <a:rPr lang="ru-RU" sz="1600" dirty="0" err="1"/>
              <a:t>ОЦЧС</a:t>
            </a:r>
            <a:r>
              <a:rPr lang="ru-RU" sz="1600" dirty="0"/>
              <a:t> для координации усилий; 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развертывание специализированных ресурсов и подразделений для управления реагированием на ЧС;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трансграничное и региональное сотрудничество;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массовая фармацевтическая профилактика или вакцинация по мере целесообразности и доступности.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sz="1400" dirty="0"/>
          </a:p>
          <a:p>
            <a:pPr lvl="1">
              <a:buClr>
                <a:srgbClr val="006A71"/>
              </a:buClr>
            </a:pPr>
            <a:endParaRPr lang="en-US" sz="1600" dirty="0"/>
          </a:p>
          <a:p>
            <a:pPr lvl="1">
              <a:buClr>
                <a:srgbClr val="006A71"/>
              </a:buClr>
            </a:pPr>
            <a:endParaRPr lang="en-US" sz="1600" dirty="0"/>
          </a:p>
          <a:p>
            <a:pPr lvl="1">
              <a:buClr>
                <a:srgbClr val="006A71"/>
              </a:buClr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08428864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Ссылки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81325" y="838151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600" dirty="0" err="1"/>
              <a:t>FEMA</a:t>
            </a:r>
            <a:r>
              <a:rPr lang="ru-RU" sz="1600" dirty="0"/>
              <a:t> </a:t>
            </a:r>
            <a:r>
              <a:rPr lang="ru-RU" sz="1600" dirty="0" err="1"/>
              <a:t>Emergency</a:t>
            </a:r>
            <a:r>
              <a:rPr lang="ru-RU" sz="1600" dirty="0"/>
              <a:t> Management Institute (25 июня 2018 г.) </a:t>
            </a:r>
            <a:r>
              <a:rPr lang="ru-RU" sz="1600" i="1" dirty="0" err="1"/>
              <a:t>IS-700.B</a:t>
            </a:r>
            <a:r>
              <a:rPr lang="ru-RU" sz="1600" i="1" dirty="0"/>
              <a:t>: Введение в Национальную систему управления инцидентами.</a:t>
            </a:r>
            <a:r>
              <a:rPr lang="ru-RU" sz="1600" dirty="0"/>
              <a:t> </a:t>
            </a:r>
            <a:r>
              <a:rPr lang="ru-RU" sz="1600" i="1" dirty="0">
                <a:hlinkClick r:id="rId3"/>
              </a:rPr>
              <a:t>https://training.fema.gov/is/courseoverview.aspx?code=IS-700.b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ВОЗ (2018 г.) </a:t>
            </a:r>
            <a:r>
              <a:rPr lang="ru-RU" sz="1600" i="1" dirty="0"/>
              <a:t>Руководство по разработке оперативным центром по чрезвычайным ситуациям в области общественного здравоохранения. </a:t>
            </a:r>
            <a:r>
              <a:rPr lang="ru-RU" sz="1600" dirty="0">
                <a:hlinkClick r:id="rId4"/>
              </a:rPr>
              <a:t>https://apps.who.int/iris/bitstream/handle/10665/277191/9789241515122-eng.pdf?sequence=1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ВОЗ (2015 г.) </a:t>
            </a:r>
            <a:r>
              <a:rPr lang="ru-RU" sz="1600" i="1" dirty="0"/>
              <a:t>Схема оперативного центра по чрезвычайным ситуациям в области общественного здравоохранения</a:t>
            </a:r>
            <a:r>
              <a:rPr lang="ru-RU" sz="1600" dirty="0"/>
              <a:t>. </a:t>
            </a:r>
            <a:r>
              <a:rPr lang="ru-RU" sz="1600" dirty="0">
                <a:hlinkClick r:id="rId5"/>
              </a:rPr>
              <a:t>https://www.who.int/publications/i/item/framework-for-a-public-health-emergency-operations-centre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Все фотографии взяты из библиотеки изображений Центра по контролю за заболеваниями (по состоянию на май 2020 г.): </a:t>
            </a:r>
            <a:r>
              <a:rPr lang="ru-RU" sz="1600" dirty="0">
                <a:hlinkClick r:id="rId6"/>
              </a:rPr>
              <a:t>https://phil.cdc.gov/</a:t>
            </a:r>
          </a:p>
        </p:txBody>
      </p:sp>
    </p:spTree>
    <p:extLst>
      <p:ext uri="{BB962C8B-B14F-4D97-AF65-F5344CB8AC3E}">
        <p14:creationId xmlns:p14="http://schemas.microsoft.com/office/powerpoint/2010/main" val="179937490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Активация ОЦЧС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800" dirty="0"/>
              <a:t>Активация </a:t>
            </a:r>
            <a:r>
              <a:rPr lang="ru-RU" sz="1800" dirty="0" err="1"/>
              <a:t>ОЦЧС</a:t>
            </a:r>
            <a:r>
              <a:rPr lang="ru-RU" sz="1800" dirty="0"/>
              <a:t> помогает подготавливать, координировать и проводить мероприятия по реагированию на ЧС в области общественного здравоохранения. </a:t>
            </a:r>
          </a:p>
          <a:p>
            <a:pPr>
              <a:buClr>
                <a:srgbClr val="006A71"/>
              </a:buClr>
            </a:pPr>
            <a:r>
              <a:rPr lang="ru-RU" sz="1800" dirty="0" err="1"/>
              <a:t>ОЦЧС</a:t>
            </a:r>
            <a:r>
              <a:rPr lang="ru-RU" sz="1800" dirty="0"/>
              <a:t> активируется в зависимости от потребностей сферы здравоохранения в чрезвычайной ситуации.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Действия </a:t>
            </a:r>
            <a:r>
              <a:rPr lang="ru-RU" sz="1800" dirty="0" err="1"/>
              <a:t>ОЦЧС</a:t>
            </a:r>
            <a:r>
              <a:rPr lang="ru-RU" sz="1800" dirty="0"/>
              <a:t> будут зависеть от режима и уровня активации, а также от типа угрозы или чрезвычайной ситуации. 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Дополнительные сведения о процессе активации </a:t>
            </a:r>
            <a:r>
              <a:rPr lang="ru-RU" sz="1800" dirty="0" err="1"/>
              <a:t>ОЦЧС</a:t>
            </a:r>
            <a:r>
              <a:rPr lang="ru-RU" sz="1800" dirty="0"/>
              <a:t> представлены в разделе «Как активируется </a:t>
            </a:r>
            <a:r>
              <a:rPr lang="ru-RU" sz="1800" dirty="0" err="1"/>
              <a:t>ОЦЧС</a:t>
            </a:r>
            <a:r>
              <a:rPr lang="ru-RU" sz="1800" dirty="0"/>
              <a:t>». </a:t>
            </a:r>
          </a:p>
          <a:p>
            <a:pPr marL="0" indent="0">
              <a:buClr>
                <a:srgbClr val="006A71"/>
              </a:buClr>
              <a:buNone/>
            </a:pPr>
            <a:r>
              <a:rPr lang="ru-RU" sz="1800" dirty="0"/>
              <a:t> </a:t>
            </a:r>
          </a:p>
          <a:p>
            <a:pPr marL="0" indent="0">
              <a:buClr>
                <a:srgbClr val="006A71"/>
              </a:buClr>
              <a:buNone/>
            </a:pPr>
            <a:endParaRPr lang="en-US" sz="1800" dirty="0"/>
          </a:p>
          <a:p>
            <a:pPr>
              <a:buClr>
                <a:srgbClr val="006A71"/>
              </a:buClr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71956640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7464799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Деятельность ОЦЧС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800" dirty="0"/>
              <a:t>Работа </a:t>
            </a:r>
            <a:r>
              <a:rPr lang="ru-RU" sz="1800" dirty="0" err="1"/>
              <a:t>ОЦЧС</a:t>
            </a:r>
            <a:r>
              <a:rPr lang="ru-RU" sz="1800" dirty="0"/>
              <a:t> зависит от текущего состояния чрезвычайной ситуации в области общественного здравоохранения. 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Оценка угрозы применительно к режиму </a:t>
            </a:r>
            <a:r>
              <a:rPr lang="ru-RU" sz="1800" dirty="0" err="1"/>
              <a:t>ОЦЧС</a:t>
            </a:r>
            <a:r>
              <a:rPr lang="ru-RU" sz="1800" dirty="0"/>
              <a:t> помогает определить структуру уровней, необходимую для урегулирования чрезвычайной ситуации.</a:t>
            </a:r>
          </a:p>
          <a:p>
            <a:pPr marL="0" indent="0">
              <a:buClr>
                <a:srgbClr val="006A71"/>
              </a:buClr>
              <a:buNone/>
            </a:pPr>
            <a:endParaRPr lang="en-US" sz="1800" dirty="0"/>
          </a:p>
          <a:p>
            <a:pPr>
              <a:buClr>
                <a:srgbClr val="006A71"/>
              </a:buClr>
            </a:pPr>
            <a:endParaRPr lang="en-US" sz="1800" dirty="0"/>
          </a:p>
        </p:txBody>
      </p:sp>
      <p:pic>
        <p:nvPicPr>
          <p:cNvPr id="8" name="Picture 7" descr="A person sitting at a desk&#10;&#10;Description automatically generated">
            <a:extLst>
              <a:ext uri="{FF2B5EF4-FFF2-40B4-BE49-F238E27FC236}">
                <a16:creationId xmlns:a16="http://schemas.microsoft.com/office/drawing/2014/main" id="{0A8D1FA0-6389-814F-95E2-535A0A2C66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969" y="2688258"/>
            <a:ext cx="3554812" cy="231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103177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Режимы и уровни работы ОЦЧС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800" dirty="0"/>
              <a:t>Режимы и уровни работы </a:t>
            </a:r>
            <a:r>
              <a:rPr lang="ru-RU" sz="1800" dirty="0" err="1"/>
              <a:t>ОЦЧС</a:t>
            </a:r>
            <a:r>
              <a:rPr lang="ru-RU" sz="1800" dirty="0"/>
              <a:t> определяют действия, которые необходимо предпринять в связи с угрозой здоровью населения (такой, как COVID-19).</a:t>
            </a:r>
          </a:p>
          <a:p>
            <a:pPr marL="0" indent="0">
              <a:buClr>
                <a:srgbClr val="006A71"/>
              </a:buClr>
              <a:buNone/>
            </a:pPr>
            <a:endParaRPr lang="en-US" sz="1800" dirty="0"/>
          </a:p>
          <a:p>
            <a:pPr>
              <a:buClr>
                <a:srgbClr val="006A71"/>
              </a:buClr>
            </a:pPr>
            <a:endParaRPr lang="en-US" sz="1800" dirty="0"/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AB98B85F-7FD8-A043-A358-BF801CC6F5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6" t="18925" r="12604" b="16106"/>
          <a:stretch/>
        </p:blipFill>
        <p:spPr>
          <a:xfrm>
            <a:off x="2300644" y="1929161"/>
            <a:ext cx="4542712" cy="2454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662316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Сохранение здоровья персонала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082069"/>
            <a:ext cx="8572500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400" dirty="0"/>
              <a:t>Для эффективной работы </a:t>
            </a:r>
            <a:r>
              <a:rPr lang="ru-RU" sz="1400" dirty="0" err="1"/>
              <a:t>ОЦЧС</a:t>
            </a:r>
            <a:r>
              <a:rPr lang="ru-RU" sz="1400" dirty="0"/>
              <a:t> важно, чтобы его персонал оставался здоровым.</a:t>
            </a:r>
          </a:p>
          <a:p>
            <a:pPr>
              <a:buClr>
                <a:srgbClr val="006A71"/>
              </a:buClr>
            </a:pPr>
            <a:r>
              <a:rPr lang="ru-RU" sz="1400" dirty="0"/>
              <a:t>При любом режиме работы </a:t>
            </a:r>
            <a:r>
              <a:rPr lang="ru-RU" sz="1400" dirty="0" err="1"/>
              <a:t>ОЦЧС</a:t>
            </a:r>
            <a:r>
              <a:rPr lang="ru-RU" sz="1400" dirty="0"/>
              <a:t> могут быть приняты меры против распространения COVID-19 и других болезней. В зависимости от местных рекомендаций по охране здоровья центры могут:</a:t>
            </a:r>
          </a:p>
          <a:p>
            <a:pPr lvl="1">
              <a:buClr>
                <a:srgbClr val="006A71"/>
              </a:buClr>
            </a:pPr>
            <a:r>
              <a:rPr lang="ru-RU" sz="1400" dirty="0"/>
              <a:t>ограничить численность персонала на работе (некоторые сотрудники центров работают из дома);</a:t>
            </a:r>
          </a:p>
          <a:p>
            <a:pPr lvl="1">
              <a:buClr>
                <a:srgbClr val="006A71"/>
              </a:buClr>
            </a:pPr>
            <a:r>
              <a:rPr lang="ru-RU" sz="1400" dirty="0"/>
              <a:t>требовать соблюдения дистанции;</a:t>
            </a:r>
          </a:p>
          <a:p>
            <a:pPr lvl="1">
              <a:buClr>
                <a:srgbClr val="006A71"/>
              </a:buClr>
            </a:pPr>
            <a:r>
              <a:rPr lang="ru-RU" sz="1400" dirty="0"/>
              <a:t>проверять входящих на наличие симптомов </a:t>
            </a:r>
            <a:br>
              <a:rPr lang="ru-RU" sz="1400" dirty="0"/>
            </a:br>
            <a:r>
              <a:rPr lang="ru-RU" sz="1400" dirty="0"/>
              <a:t>(например, измеряя температуру или используя </a:t>
            </a:r>
            <a:br>
              <a:rPr lang="ru-RU" sz="1400" dirty="0"/>
            </a:br>
            <a:r>
              <a:rPr lang="ru-RU" sz="1400" dirty="0"/>
              <a:t>контрольные списки);</a:t>
            </a:r>
          </a:p>
          <a:p>
            <a:pPr lvl="1">
              <a:buClr>
                <a:srgbClr val="006A71"/>
              </a:buClr>
            </a:pPr>
            <a:r>
              <a:rPr lang="ru-RU" sz="1400" dirty="0"/>
              <a:t>требовать, чтобы больные сотрудники </a:t>
            </a:r>
            <a:br>
              <a:rPr lang="ru-RU" sz="1400" dirty="0"/>
            </a:br>
            <a:r>
              <a:rPr lang="ru-RU" sz="1400" dirty="0"/>
              <a:t>оставались дома;</a:t>
            </a:r>
          </a:p>
          <a:p>
            <a:pPr lvl="1">
              <a:buClr>
                <a:srgbClr val="006A71"/>
              </a:buClr>
            </a:pPr>
            <a:r>
              <a:rPr lang="ru-RU" sz="1400" dirty="0"/>
              <a:t>требовать использования масок </a:t>
            </a:r>
            <a:br>
              <a:rPr lang="ru-RU" sz="1400" dirty="0"/>
            </a:br>
            <a:r>
              <a:rPr lang="ru-RU" sz="1400" dirty="0"/>
              <a:t>и других средств защиты лица;</a:t>
            </a:r>
          </a:p>
          <a:p>
            <a:pPr lvl="1">
              <a:buClr>
                <a:srgbClr val="006A71"/>
              </a:buClr>
            </a:pPr>
            <a:r>
              <a:rPr lang="ru-RU" sz="1400" dirty="0"/>
              <a:t>проводить частую уборку рабочих мест.</a:t>
            </a:r>
          </a:p>
          <a:p>
            <a:pPr lvl="1">
              <a:buClr>
                <a:srgbClr val="006A71"/>
              </a:buClr>
            </a:pPr>
            <a:endParaRPr lang="en-US" sz="1400" dirty="0"/>
          </a:p>
          <a:p>
            <a:pPr marL="457200" lvl="1" indent="0">
              <a:buClr>
                <a:srgbClr val="006A71"/>
              </a:buClr>
              <a:buNone/>
            </a:pPr>
            <a:endParaRPr lang="en-US" sz="1400" dirty="0"/>
          </a:p>
          <a:p>
            <a:pPr lvl="1">
              <a:buClr>
                <a:srgbClr val="006A71"/>
              </a:buClr>
            </a:pPr>
            <a:endParaRPr lang="en-US" sz="1400" dirty="0"/>
          </a:p>
          <a:p>
            <a:pPr lvl="1">
              <a:buClr>
                <a:srgbClr val="006A71"/>
              </a:buClr>
            </a:pPr>
            <a:endParaRPr lang="en-US" sz="1400" dirty="0"/>
          </a:p>
          <a:p>
            <a:pPr lvl="1">
              <a:buClr>
                <a:srgbClr val="006A71"/>
              </a:buClr>
            </a:pPr>
            <a:endParaRPr lang="en-US" sz="1400" dirty="0"/>
          </a:p>
        </p:txBody>
      </p:sp>
      <p:pic>
        <p:nvPicPr>
          <p:cNvPr id="4" name="Picture 3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A2BB0453-CA76-C644-9BEB-F2C08D33C6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265" y="2408651"/>
            <a:ext cx="2876316" cy="19175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8244E66-BF05-404A-BAC0-B77796E3A943}"/>
              </a:ext>
            </a:extLst>
          </p:cNvPr>
          <p:cNvSpPr txBox="1"/>
          <p:nvPr/>
        </p:nvSpPr>
        <p:spPr>
          <a:xfrm>
            <a:off x="5422490" y="4394812"/>
            <a:ext cx="328397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Фото: Джон Рорер/ВВС Национальной гвардии США</a:t>
            </a:r>
            <a:r>
              <a:rPr lang="ru-RU" sz="110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9 апреля 2020 г. Денверский ОЦЧС, штат Колорадо, США.</a:t>
            </a:r>
          </a:p>
        </p:txBody>
      </p:sp>
    </p:spTree>
    <p:extLst>
      <p:ext uri="{BB962C8B-B14F-4D97-AF65-F5344CB8AC3E}">
        <p14:creationId xmlns:p14="http://schemas.microsoft.com/office/powerpoint/2010/main" val="2682366747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Режимы работы ОЦЧС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7C2EA34-B476-C748-8CEB-AC8292BC9E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463820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79FE620-7F02-B245-98D5-29C8D753C1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6128691"/>
              </p:ext>
            </p:extLst>
          </p:nvPr>
        </p:nvGraphicFramePr>
        <p:xfrm>
          <a:off x="457200" y="361950"/>
          <a:ext cx="83820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hevron 4">
            <a:extLst>
              <a:ext uri="{FF2B5EF4-FFF2-40B4-BE49-F238E27FC236}">
                <a16:creationId xmlns:a16="http://schemas.microsoft.com/office/drawing/2014/main" id="{7C0D2020-4AEE-3140-91A4-986C7EE4DCF9}"/>
              </a:ext>
            </a:extLst>
          </p:cNvPr>
          <p:cNvSpPr txBox="1"/>
          <p:nvPr/>
        </p:nvSpPr>
        <p:spPr>
          <a:xfrm>
            <a:off x="3605697" y="895570"/>
            <a:ext cx="1932607" cy="128840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53340" rIns="26670" bIns="5334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000" b="1">
                <a:solidFill>
                  <a:schemeClr val="bg2"/>
                </a:solidFill>
              </a:rPr>
              <a:t>Режим оповещения</a:t>
            </a:r>
          </a:p>
        </p:txBody>
      </p:sp>
      <p:sp>
        <p:nvSpPr>
          <p:cNvPr id="17" name="Chevron 4">
            <a:extLst>
              <a:ext uri="{FF2B5EF4-FFF2-40B4-BE49-F238E27FC236}">
                <a16:creationId xmlns:a16="http://schemas.microsoft.com/office/drawing/2014/main" id="{F0389CA5-B6AC-DB45-AEC5-95490AA51CC0}"/>
              </a:ext>
            </a:extLst>
          </p:cNvPr>
          <p:cNvSpPr txBox="1"/>
          <p:nvPr/>
        </p:nvSpPr>
        <p:spPr>
          <a:xfrm>
            <a:off x="3613066" y="2272343"/>
            <a:ext cx="1932607" cy="128840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53340" rIns="26670" bIns="5334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000" b="1">
                <a:solidFill>
                  <a:schemeClr val="bg2"/>
                </a:solidFill>
              </a:rPr>
              <a:t>Режим наблюдения</a:t>
            </a:r>
          </a:p>
        </p:txBody>
      </p:sp>
      <p:sp>
        <p:nvSpPr>
          <p:cNvPr id="23" name="Pentagon 22">
            <a:extLst>
              <a:ext uri="{FF2B5EF4-FFF2-40B4-BE49-F238E27FC236}">
                <a16:creationId xmlns:a16="http://schemas.microsoft.com/office/drawing/2014/main" id="{10A99C26-FDDF-4F42-AD02-CB80C59809A9}"/>
              </a:ext>
            </a:extLst>
          </p:cNvPr>
          <p:cNvSpPr/>
          <p:nvPr/>
        </p:nvSpPr>
        <p:spPr>
          <a:xfrm>
            <a:off x="5465788" y="2210107"/>
            <a:ext cx="3221012" cy="1325237"/>
          </a:xfrm>
          <a:prstGeom prst="homePlat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rgbClr val="FFFFFF"/>
                </a:solidFill>
              </a:rPr>
              <a:t>        Режим реагирования</a:t>
            </a:r>
          </a:p>
        </p:txBody>
      </p:sp>
      <p:sp>
        <p:nvSpPr>
          <p:cNvPr id="21" name="Pentagon 20">
            <a:extLst>
              <a:ext uri="{FF2B5EF4-FFF2-40B4-BE49-F238E27FC236}">
                <a16:creationId xmlns:a16="http://schemas.microsoft.com/office/drawing/2014/main" id="{D25008AE-7B96-BD4F-B411-5E5D91134621}"/>
              </a:ext>
            </a:extLst>
          </p:cNvPr>
          <p:cNvSpPr/>
          <p:nvPr/>
        </p:nvSpPr>
        <p:spPr>
          <a:xfrm>
            <a:off x="2934058" y="2210105"/>
            <a:ext cx="3221012" cy="1325237"/>
          </a:xfrm>
          <a:prstGeom prst="homePlate">
            <a:avLst/>
          </a:prstGeom>
          <a:solidFill>
            <a:srgbClr val="F0A82C"/>
          </a:solidFill>
          <a:ln>
            <a:solidFill>
              <a:srgbClr val="F0A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rgbClr val="FFFFFF"/>
                </a:solidFill>
              </a:rPr>
              <a:t>Режим оповещения</a:t>
            </a:r>
          </a:p>
        </p:txBody>
      </p:sp>
      <p:sp>
        <p:nvSpPr>
          <p:cNvPr id="22" name="Pentagon 21">
            <a:extLst>
              <a:ext uri="{FF2B5EF4-FFF2-40B4-BE49-F238E27FC236}">
                <a16:creationId xmlns:a16="http://schemas.microsoft.com/office/drawing/2014/main" id="{F3FF213B-2F8D-484F-BD24-679F5AB68BAC}"/>
              </a:ext>
            </a:extLst>
          </p:cNvPr>
          <p:cNvSpPr/>
          <p:nvPr/>
        </p:nvSpPr>
        <p:spPr>
          <a:xfrm>
            <a:off x="457200" y="2210105"/>
            <a:ext cx="3221012" cy="1325237"/>
          </a:xfrm>
          <a:prstGeom prst="homePlate">
            <a:avLst/>
          </a:prstGeom>
          <a:solidFill>
            <a:srgbClr val="55BF8B"/>
          </a:solidFill>
          <a:ln>
            <a:solidFill>
              <a:srgbClr val="55B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rgbClr val="FFFFFF"/>
                </a:solidFill>
              </a:rPr>
              <a:t>Режим наблюдения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2115263C-3CFA-634A-AD42-1AFCB15AC3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116398"/>
            <a:ext cx="8120743" cy="8353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800" dirty="0"/>
              <a:t>После создания </a:t>
            </a:r>
            <a:r>
              <a:rPr lang="ru-RU" sz="1800" dirty="0" err="1"/>
              <a:t>ОЦЧС</a:t>
            </a:r>
            <a:r>
              <a:rPr lang="ru-RU" sz="1800" dirty="0"/>
              <a:t> в нем вводится режим активации или рабочий режим в зависимости от потребностей сферы здравоохранения в чрезвычайной ситуации.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E2FC9A-5850-6A45-8BC9-C69EC7D38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Режимы работы ОЦЧС</a:t>
            </a:r>
          </a:p>
        </p:txBody>
      </p:sp>
    </p:spTree>
    <p:extLst>
      <p:ext uri="{BB962C8B-B14F-4D97-AF65-F5344CB8AC3E}">
        <p14:creationId xmlns:p14="http://schemas.microsoft.com/office/powerpoint/2010/main" val="2808940997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Режим наблюдения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766042" y="1012571"/>
            <a:ext cx="7637178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800" dirty="0"/>
              <a:t>Комплексная программа управления в чрезвычайных ситуациях предполагает постоянный мониторинг потенциальных опасностей и угроз для здоровья населения.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Если мониторинг ведется через </a:t>
            </a:r>
            <a:r>
              <a:rPr lang="ru-RU" sz="1800" dirty="0" err="1"/>
              <a:t>ОЦЧС</a:t>
            </a:r>
            <a:r>
              <a:rPr lang="ru-RU" sz="1800" dirty="0"/>
              <a:t>, режим наблюдения согласовывается с повседневными штатными работами. </a:t>
            </a:r>
          </a:p>
          <a:p>
            <a:pPr lvl="1">
              <a:buClr>
                <a:srgbClr val="006A71"/>
              </a:buClr>
            </a:pP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r>
              <a:rPr lang="ru-RU" sz="1800" dirty="0"/>
              <a:t>Мониторинг также может осуществляться с помощью обычных муниципальных систем видеонаблюдения. </a:t>
            </a:r>
          </a:p>
        </p:txBody>
      </p:sp>
      <p:sp>
        <p:nvSpPr>
          <p:cNvPr id="11" name="Pentagon 10">
            <a:extLst>
              <a:ext uri="{FF2B5EF4-FFF2-40B4-BE49-F238E27FC236}">
                <a16:creationId xmlns:a16="http://schemas.microsoft.com/office/drawing/2014/main" id="{F5F9C694-6652-734E-9E3B-38B58B234020}"/>
              </a:ext>
            </a:extLst>
          </p:cNvPr>
          <p:cNvSpPr/>
          <p:nvPr/>
        </p:nvSpPr>
        <p:spPr>
          <a:xfrm>
            <a:off x="3162427" y="2548954"/>
            <a:ext cx="3221012" cy="1325237"/>
          </a:xfrm>
          <a:prstGeom prst="homePlate">
            <a:avLst/>
          </a:prstGeom>
          <a:solidFill>
            <a:srgbClr val="55BF8B"/>
          </a:solidFill>
          <a:ln>
            <a:solidFill>
              <a:srgbClr val="55B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rgbClr val="FFFFFF"/>
                </a:solidFill>
              </a:rPr>
              <a:t>Режим наблюдения</a:t>
            </a:r>
          </a:p>
        </p:txBody>
      </p:sp>
    </p:spTree>
    <p:extLst>
      <p:ext uri="{BB962C8B-B14F-4D97-AF65-F5344CB8AC3E}">
        <p14:creationId xmlns:p14="http://schemas.microsoft.com/office/powerpoint/2010/main" val="1149224673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aster">
  <a:themeElements>
    <a:clrScheme name="Custom 2">
      <a:dk1>
        <a:srgbClr val="0F56DC"/>
      </a:dk1>
      <a:lt1>
        <a:srgbClr val="FFC000"/>
      </a:lt1>
      <a:dk2>
        <a:srgbClr val="FFFFFF"/>
      </a:dk2>
      <a:lt2>
        <a:srgbClr val="FFFFFF"/>
      </a:lt2>
      <a:accent1>
        <a:srgbClr val="4983F2"/>
      </a:accent1>
      <a:accent2>
        <a:srgbClr val="007D57"/>
      </a:accent2>
      <a:accent3>
        <a:srgbClr val="9A3B26"/>
      </a:accent3>
      <a:accent4>
        <a:srgbClr val="7F7F7F"/>
      </a:accent4>
      <a:accent5>
        <a:srgbClr val="0F56DC"/>
      </a:accent5>
      <a:accent6>
        <a:srgbClr val="002060"/>
      </a:accent6>
      <a:hlink>
        <a:srgbClr val="0F56DC"/>
      </a:hlink>
      <a:folHlink>
        <a:srgbClr val="3077FF"/>
      </a:folHlink>
    </a:clrScheme>
    <a:fontScheme name="CDC Myriad Web Pro">
      <a:majorFont>
        <a:latin typeface="Myriad Web Pro"/>
        <a:ea typeface=""/>
        <a:cs typeface=""/>
      </a:majorFont>
      <a:minorFont>
        <a:latin typeface="Myriad Web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000000"/>
            </a:solidFill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263BB87ED693489DF545C68D111AB5" ma:contentTypeVersion="19" ma:contentTypeDescription="Create a new document." ma:contentTypeScope="" ma:versionID="0a0c5dcb93ec546cb01c133f618cb45b">
  <xsd:schema xmlns:xsd="http://www.w3.org/2001/XMLSchema" xmlns:xs="http://www.w3.org/2001/XMLSchema" xmlns:p="http://schemas.microsoft.com/office/2006/metadata/properties" xmlns:ns1="http://schemas.microsoft.com/sharepoint/v3" xmlns:ns2="52ff0146-47b4-4d51-8c1c-03266fcd63a2" xmlns:ns3="cd03f174-a395-49eb-8ee9-8d943e22f40d" targetNamespace="http://schemas.microsoft.com/office/2006/metadata/properties" ma:root="true" ma:fieldsID="9adb54431f74084fbff2d7affc8261f9" ns1:_="" ns2:_="" ns3:_="">
    <xsd:import namespace="http://schemas.microsoft.com/sharepoint/v3"/>
    <xsd:import namespace="52ff0146-47b4-4d51-8c1c-03266fcd63a2"/>
    <xsd:import namespace="cd03f174-a395-49eb-8ee9-8d943e22f4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2:Status" minOccurs="0"/>
                <xsd:element ref="ns2:_x0070_n49" minOccurs="0"/>
                <xsd:element ref="ns3:TaxKeywordTaxHTField" minOccurs="0"/>
                <xsd:element ref="ns3:TaxCatchAll" minOccurs="0"/>
                <xsd:element ref="ns2:Catch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  <xsd:element name="PublishingStartDate" ma:index="26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27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ff0146-47b4-4d51-8c1c-03266fcd6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Status" ma:index="20" nillable="true" ma:displayName="Status" ma:default="Draft" ma:format="Dropdown" ma:internalName="Status">
      <xsd:simpleType>
        <xsd:restriction base="dms:Choice">
          <xsd:enumeration value="Draft"/>
          <xsd:enumeration value="Final"/>
        </xsd:restriction>
      </xsd:simpleType>
    </xsd:element>
    <xsd:element name="_x0070_n49" ma:index="21" nillable="true" ma:displayName="Person or Group" ma:list="UserInfo" ma:internalName="_x0070_n49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atch" ma:index="25" nillable="true" ma:displayName="Catch" ma:default="New Item" ma:indexed="true" ma:internalName="Catch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03f174-a395-49eb-8ee9-8d943e22f40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3" nillable="true" ma:taxonomy="true" ma:internalName="TaxKeywordTaxHTField" ma:taxonomyFieldName="TaxKeyword" ma:displayName="Enterprise Keywords" ma:fieldId="{23f27201-bee3-471e-b2e7-b64fd8b7ca38}" ma:taxonomyMulti="true" ma:sspId="9353dbe8-8260-4ccf-8219-3d2995e6fa15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4" nillable="true" ma:displayName="Taxonomy Catch All Column" ma:hidden="true" ma:list="{a3280506-6cd4-40ea-8d11-c5017f6a7f66}" ma:internalName="TaxCatchAll" ma:showField="CatchAllData" ma:web="cd03f174-a395-49eb-8ee9-8d943e22f4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52ff0146-47b4-4d51-8c1c-03266fcd63a2">Draft</Status>
    <_ip_UnifiedCompliancePolicyUIAction xmlns="http://schemas.microsoft.com/sharepoint/v3" xsi:nil="true"/>
    <TaxCatchAll xmlns="cd03f174-a395-49eb-8ee9-8d943e22f40d"/>
    <_ip_UnifiedCompliancePolicyProperties xmlns="http://schemas.microsoft.com/sharepoint/v3" xsi:nil="true"/>
    <_x0070_n49 xmlns="52ff0146-47b4-4d51-8c1c-03266fcd63a2">
      <UserInfo>
        <DisplayName/>
        <AccountId xsi:nil="true"/>
        <AccountType/>
      </UserInfo>
    </_x0070_n49>
    <TaxKeywordTaxHTField xmlns="cd03f174-a395-49eb-8ee9-8d943e22f40d">
      <Terms xmlns="http://schemas.microsoft.com/office/infopath/2007/PartnerControls"/>
    </TaxKeywordTaxHTField>
    <Catch xmlns="52ff0146-47b4-4d51-8c1c-03266fcd63a2">New Item</Catch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E2F7F637-52FE-4BCF-88BE-EE6CC428267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2ff0146-47b4-4d51-8c1c-03266fcd63a2"/>
    <ds:schemaRef ds:uri="cd03f174-a395-49eb-8ee9-8d943e22f4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1F9774B-38D7-4BDE-8639-79D86975ED6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C1EED69-1140-472C-A4CE-95899EB62831}">
  <ds:schemaRefs>
    <ds:schemaRef ds:uri="http://www.w3.org/XML/1998/namespace"/>
    <ds:schemaRef ds:uri="http://schemas.microsoft.com/sharepoint/v3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52ff0146-47b4-4d51-8c1c-03266fcd63a2"/>
    <ds:schemaRef ds:uri="cd03f174-a395-49eb-8ee9-8d943e22f40d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7203</TotalTime>
  <Words>1615</Words>
  <Application>Microsoft Office PowerPoint</Application>
  <PresentationFormat>On-screen Show (16:9)</PresentationFormat>
  <Paragraphs>208</Paragraphs>
  <Slides>30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Calibri</vt:lpstr>
      <vt:lpstr>Myriad Web Pro</vt:lpstr>
      <vt:lpstr>Wingdings</vt:lpstr>
      <vt:lpstr>Arial</vt:lpstr>
      <vt:lpstr>Courier New</vt:lpstr>
      <vt:lpstr>Master</vt:lpstr>
      <vt:lpstr>Управление оперативным центром по чрезвычайным ситуациям: рекомендации в отношении COVID-19</vt:lpstr>
      <vt:lpstr>Цели</vt:lpstr>
      <vt:lpstr>Активация ОЦЧС</vt:lpstr>
      <vt:lpstr>Деятельность ОЦЧС</vt:lpstr>
      <vt:lpstr>Режимы и уровни работы ОЦЧС</vt:lpstr>
      <vt:lpstr>Сохранение здоровья персонала</vt:lpstr>
      <vt:lpstr>Режимы работы ОЦЧС</vt:lpstr>
      <vt:lpstr>Режимы работы ОЦЧС</vt:lpstr>
      <vt:lpstr>Режим наблюдения</vt:lpstr>
      <vt:lpstr>Режим наблюдения и группа наблюдения</vt:lpstr>
      <vt:lpstr>Режим наблюдения и группа наблюдения</vt:lpstr>
      <vt:lpstr>Действия в режиме наблюдения</vt:lpstr>
      <vt:lpstr>Режим оповещения</vt:lpstr>
      <vt:lpstr>Режим оповещения</vt:lpstr>
      <vt:lpstr>Режим реагирования</vt:lpstr>
      <vt:lpstr>Режим реагирования</vt:lpstr>
      <vt:lpstr>Режим реагирования (продолжение) </vt:lpstr>
      <vt:lpstr>Режим реагирования</vt:lpstr>
      <vt:lpstr>Режим реагирования — управленческий персонал</vt:lpstr>
      <vt:lpstr>Режим реагирования — отдел планирования</vt:lpstr>
      <vt:lpstr>Режим реагирования — операционный отдел</vt:lpstr>
      <vt:lpstr>Режим реагирования — отдел логистики</vt:lpstr>
      <vt:lpstr>Режим реагирования — отдел финансирования и администрирования</vt:lpstr>
      <vt:lpstr>Уровни реагирования ОЦЧС</vt:lpstr>
      <vt:lpstr>Уровни реагирования ОЦЧС</vt:lpstr>
      <vt:lpstr>Уровни реагирования ОЦЧС — уровень III</vt:lpstr>
      <vt:lpstr>Уровни реагирования ОЦЧС — уровень II</vt:lpstr>
      <vt:lpstr>Уровни реагирования ОЦЧС — уровень I</vt:lpstr>
      <vt:lpstr>Ссылки</vt:lpstr>
      <vt:lpstr>PowerPoint Presentation</vt:lpstr>
    </vt:vector>
  </TitlesOfParts>
  <Company>CDC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nCoV_template_PPT_GEN_PUB</dc:title>
  <dc:creator>Centers for Disease Control and Prevention</dc:creator>
  <cp:lastModifiedBy>User User</cp:lastModifiedBy>
  <cp:revision>467</cp:revision>
  <dcterms:created xsi:type="dcterms:W3CDTF">2011-03-17T17:43:16Z</dcterms:created>
  <dcterms:modified xsi:type="dcterms:W3CDTF">2021-12-21T09:43:15Z</dcterms:modified>
  <cp:category>GS Emergency Response</cp:category>
  <cp:contentStatus>CS 315114-A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  <property fmtid="{D5CDD505-2E9C-101B-9397-08002B2CF9AE}" pid="3" name="MSIP_Label_8af03ff0-41c5-4c41-b55e-fabb8fae94be_Enabled">
    <vt:lpwstr>True</vt:lpwstr>
  </property>
  <property fmtid="{D5CDD505-2E9C-101B-9397-08002B2CF9AE}" pid="4" name="MSIP_Label_8af03ff0-41c5-4c41-b55e-fabb8fae94be_SiteId">
    <vt:lpwstr>9ce70869-60db-44fd-abe8-d2767077fc8f</vt:lpwstr>
  </property>
  <property fmtid="{D5CDD505-2E9C-101B-9397-08002B2CF9AE}" pid="5" name="MSIP_Label_8af03ff0-41c5-4c41-b55e-fabb8fae94be_Owner">
    <vt:lpwstr>iwh2@cdc.gov</vt:lpwstr>
  </property>
  <property fmtid="{D5CDD505-2E9C-101B-9397-08002B2CF9AE}" pid="6" name="MSIP_Label_8af03ff0-41c5-4c41-b55e-fabb8fae94be_SetDate">
    <vt:lpwstr>2020-05-13T11:48:16.4330843Z</vt:lpwstr>
  </property>
  <property fmtid="{D5CDD505-2E9C-101B-9397-08002B2CF9AE}" pid="7" name="MSIP_Label_8af03ff0-41c5-4c41-b55e-fabb8fae94be_Name">
    <vt:lpwstr>Public</vt:lpwstr>
  </property>
  <property fmtid="{D5CDD505-2E9C-101B-9397-08002B2CF9AE}" pid="8" name="MSIP_Label_8af03ff0-41c5-4c41-b55e-fabb8fae94be_Application">
    <vt:lpwstr>Microsoft Azure Information Protection</vt:lpwstr>
  </property>
  <property fmtid="{D5CDD505-2E9C-101B-9397-08002B2CF9AE}" pid="9" name="MSIP_Label_8af03ff0-41c5-4c41-b55e-fabb8fae94be_ActionId">
    <vt:lpwstr>d740535d-eff5-4c0b-abd9-94bf992c01fe</vt:lpwstr>
  </property>
  <property fmtid="{D5CDD505-2E9C-101B-9397-08002B2CF9AE}" pid="10" name="MSIP_Label_8af03ff0-41c5-4c41-b55e-fabb8fae94be_Extended_MSFT_Method">
    <vt:lpwstr>Manual</vt:lpwstr>
  </property>
  <property fmtid="{D5CDD505-2E9C-101B-9397-08002B2CF9AE}" pid="11" name="Sensitivity">
    <vt:lpwstr>Public</vt:lpwstr>
  </property>
  <property fmtid="{D5CDD505-2E9C-101B-9397-08002B2CF9AE}" pid="12" name="ContentTypeId">
    <vt:lpwstr>0x010100BB263BB87ED693489DF545C68D111AB5</vt:lpwstr>
  </property>
  <property fmtid="{D5CDD505-2E9C-101B-9397-08002B2CF9AE}" pid="13" name="TaxKeyword">
    <vt:lpwstr/>
  </property>
</Properties>
</file>